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6" r:id="rId3"/>
    <p:sldId id="257" r:id="rId4"/>
    <p:sldId id="259" r:id="rId5"/>
    <p:sldId id="261" r:id="rId6"/>
    <p:sldId id="262" r:id="rId7"/>
    <p:sldId id="267" r:id="rId8"/>
    <p:sldId id="268" r:id="rId9"/>
    <p:sldId id="264" r:id="rId10"/>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E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autoAdjust="0"/>
    <p:restoredTop sz="94694" autoAdjust="0"/>
  </p:normalViewPr>
  <p:slideViewPr>
    <p:cSldViewPr snapToGrid="0" snapToObjects="1" showGuides="1">
      <p:cViewPr varScale="1">
        <p:scale>
          <a:sx n="108" d="100"/>
          <a:sy n="108" d="100"/>
        </p:scale>
        <p:origin x="864" y="120"/>
      </p:cViewPr>
      <p:guideLst>
        <p:guide orient="horz" pos="2115"/>
        <p:guide pos="386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8E585-2CBF-554F-887B-FEE5F68B44D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276C93F-F10D-D24E-856A-EE5ECB406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193A639-A451-F24F-A199-DA89ED5C160E}"/>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5" name="フッター プレースホルダー 4">
            <a:extLst>
              <a:ext uri="{FF2B5EF4-FFF2-40B4-BE49-F238E27FC236}">
                <a16:creationId xmlns:a16="http://schemas.microsoft.com/office/drawing/2014/main" id="{F31EBAF0-5668-A248-BB19-BC571B5778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632707-E49C-8E49-8417-E3074857F852}"/>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365897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FFDC2-AA99-FA4E-9226-EAE967CC1A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B97EA3-8493-BD4F-83B2-6E00C6715B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6A25CC-1519-644A-B03B-463768ED36B3}"/>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5" name="フッター プレースホルダー 4">
            <a:extLst>
              <a:ext uri="{FF2B5EF4-FFF2-40B4-BE49-F238E27FC236}">
                <a16:creationId xmlns:a16="http://schemas.microsoft.com/office/drawing/2014/main" id="{D9071B1B-83C3-2F4D-B3EC-9980E6476A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63520A-E77E-674D-B288-D9329623085D}"/>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293457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930E8F-9226-8C4B-829E-34BEDEAC3A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85448A-DDB8-4141-A808-3CF304E70DC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93B6D3-041B-A44C-8113-67AA4AAD43F5}"/>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5" name="フッター プレースホルダー 4">
            <a:extLst>
              <a:ext uri="{FF2B5EF4-FFF2-40B4-BE49-F238E27FC236}">
                <a16:creationId xmlns:a16="http://schemas.microsoft.com/office/drawing/2014/main" id="{49589873-5CEB-7640-A748-183865971C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D54374-D611-5D42-8449-9AD7A38CD125}"/>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30028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09EF9-D43B-434A-9F11-567457F0CD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D3DD84-4348-FE40-92D5-FC74C056E66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E094E-4D77-AA43-B656-C182BC3E8B60}"/>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5" name="フッター プレースホルダー 4">
            <a:extLst>
              <a:ext uri="{FF2B5EF4-FFF2-40B4-BE49-F238E27FC236}">
                <a16:creationId xmlns:a16="http://schemas.microsoft.com/office/drawing/2014/main" id="{26162340-78EB-FD4B-BB0B-69E692FA0B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F660A5-886E-B449-9750-5C57DA4CCFFC}"/>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131832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75320-E9EB-4B48-92C2-131677D5EC7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204940-F1B4-A341-8B1C-851EDCAD8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6A7F73-22D3-924B-AE80-EB5811861BEB}"/>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5" name="フッター プレースホルダー 4">
            <a:extLst>
              <a:ext uri="{FF2B5EF4-FFF2-40B4-BE49-F238E27FC236}">
                <a16:creationId xmlns:a16="http://schemas.microsoft.com/office/drawing/2014/main" id="{83C7D069-3DE7-7C42-BD8A-FFCC176371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F25BA0-7046-5046-AE9D-03ECA4086931}"/>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33887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CCC714-69A1-5C4E-A2D7-46EF06FDAD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C76D88-3275-4642-8B46-358D1BAA93D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FA34D61-CE0D-9A43-9C9E-1D0574558FC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8EEC3C8-1B1B-E348-8BDB-1158C1B4203F}"/>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6" name="フッター プレースホルダー 5">
            <a:extLst>
              <a:ext uri="{FF2B5EF4-FFF2-40B4-BE49-F238E27FC236}">
                <a16:creationId xmlns:a16="http://schemas.microsoft.com/office/drawing/2014/main" id="{D3116DE0-7E98-7341-BBB3-E171C6ECF6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8FE5A1A-8573-EE48-8A87-2E0BA6E59549}"/>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348701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5B9832-CCD5-3A4A-AB9F-5CB4D78433C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6AC1CE-4C47-F54E-8A86-7EF70CD07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E6E3CCE-ED96-8449-99D3-679ED18BBB8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A7B2377-C94A-9644-9F37-2B658775D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4B54EFC-05FE-2C44-B0C8-F9AB6B62F98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D979467-EBBF-494F-AFC2-7EF35E965DFC}"/>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8" name="フッター プレースホルダー 7">
            <a:extLst>
              <a:ext uri="{FF2B5EF4-FFF2-40B4-BE49-F238E27FC236}">
                <a16:creationId xmlns:a16="http://schemas.microsoft.com/office/drawing/2014/main" id="{E2043A6B-AC7E-A94C-930C-84829B74638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C9A482C-6597-6042-95C1-86FB30E0C8E2}"/>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311732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AB2B4-D6C7-4B4C-9FD1-9F9D44A15E6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D46360D-BE66-D342-8124-43727F0A7222}"/>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4" name="フッター プレースホルダー 3">
            <a:extLst>
              <a:ext uri="{FF2B5EF4-FFF2-40B4-BE49-F238E27FC236}">
                <a16:creationId xmlns:a16="http://schemas.microsoft.com/office/drawing/2014/main" id="{E1BAF7BA-E719-8A41-9382-F407091949B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B532DA4-D415-0E47-9F6D-B77399B23E23}"/>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43396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7EF7FD5-6D7E-4F4C-8147-6F157812DAA6}"/>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3" name="フッター プレースホルダー 2">
            <a:extLst>
              <a:ext uri="{FF2B5EF4-FFF2-40B4-BE49-F238E27FC236}">
                <a16:creationId xmlns:a16="http://schemas.microsoft.com/office/drawing/2014/main" id="{F88DC289-F3BB-6E48-A916-FCDADC778BC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53E5109-51E9-C443-9288-7F628519862E}"/>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175257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3B47C-AFCF-AA4B-BCB0-BD5451DA654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DFF9E7-39B5-0D44-99F6-82F54D89D9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4F1B872-FA6B-6D4E-9114-CD1AA90D1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4ED1AC-5563-5D48-9729-2558ADD65CBD}"/>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6" name="フッター プレースホルダー 5">
            <a:extLst>
              <a:ext uri="{FF2B5EF4-FFF2-40B4-BE49-F238E27FC236}">
                <a16:creationId xmlns:a16="http://schemas.microsoft.com/office/drawing/2014/main" id="{E933F120-EAB0-8742-9373-E3EDE2C7DA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1616E8-3A00-6D4B-BD4D-3A53858BA4B7}"/>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252945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9401E-929C-E14D-A324-34462D5D68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FE5D985-8E8E-A849-A609-46CC35D6B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837C61B-5D81-D148-B82B-D9A4C7421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A051B68-B266-C44F-B85B-C1E321C38419}"/>
              </a:ext>
            </a:extLst>
          </p:cNvPr>
          <p:cNvSpPr>
            <a:spLocks noGrp="1"/>
          </p:cNvSpPr>
          <p:nvPr>
            <p:ph type="dt" sz="half" idx="10"/>
          </p:nvPr>
        </p:nvSpPr>
        <p:spPr/>
        <p:txBody>
          <a:bodyPr/>
          <a:lstStyle/>
          <a:p>
            <a:fld id="{A7CD79E5-4C1C-5045-ADAE-BCD3492B2217}" type="datetimeFigureOut">
              <a:rPr kumimoji="1" lang="ja-JP" altLang="en-US" smtClean="0"/>
              <a:t>2020/12/20</a:t>
            </a:fld>
            <a:endParaRPr kumimoji="1" lang="ja-JP" altLang="en-US"/>
          </a:p>
        </p:txBody>
      </p:sp>
      <p:sp>
        <p:nvSpPr>
          <p:cNvPr id="6" name="フッター プレースホルダー 5">
            <a:extLst>
              <a:ext uri="{FF2B5EF4-FFF2-40B4-BE49-F238E27FC236}">
                <a16:creationId xmlns:a16="http://schemas.microsoft.com/office/drawing/2014/main" id="{284F985A-4846-8C41-AD90-68A96AC7DB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A41C9B-CC88-8546-B725-5BD261A43924}"/>
              </a:ext>
            </a:extLst>
          </p:cNvPr>
          <p:cNvSpPr>
            <a:spLocks noGrp="1"/>
          </p:cNvSpPr>
          <p:nvPr>
            <p:ph type="sldNum" sz="quarter" idx="12"/>
          </p:nvPr>
        </p:nvSpPr>
        <p:spPr/>
        <p:txBody>
          <a:body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162724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6F41E3-6D7D-8741-9D8C-3E3AEA92B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0F8D7A-9D11-3F48-ABF9-9E825F3A9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5DF503-ED5B-3948-B279-A383BA879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79E5-4C1C-5045-ADAE-BCD3492B2217}" type="datetimeFigureOut">
              <a:rPr kumimoji="1" lang="ja-JP" altLang="en-US" smtClean="0"/>
              <a:t>2020/12/20</a:t>
            </a:fld>
            <a:endParaRPr kumimoji="1" lang="ja-JP" altLang="en-US"/>
          </a:p>
        </p:txBody>
      </p:sp>
      <p:sp>
        <p:nvSpPr>
          <p:cNvPr id="5" name="フッター プレースホルダー 4">
            <a:extLst>
              <a:ext uri="{FF2B5EF4-FFF2-40B4-BE49-F238E27FC236}">
                <a16:creationId xmlns:a16="http://schemas.microsoft.com/office/drawing/2014/main" id="{4AB77EC3-5783-C848-81E8-B8C6D1D4DA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C5C890C-7F3B-9441-96D4-309380F9D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76850-4476-1C48-8069-60583B7141E8}" type="slidenum">
              <a:rPr kumimoji="1" lang="ja-JP" altLang="en-US" smtClean="0"/>
              <a:t>‹#›</a:t>
            </a:fld>
            <a:endParaRPr kumimoji="1" lang="ja-JP" altLang="en-US"/>
          </a:p>
        </p:txBody>
      </p:sp>
    </p:spTree>
    <p:extLst>
      <p:ext uri="{BB962C8B-B14F-4D97-AF65-F5344CB8AC3E}">
        <p14:creationId xmlns:p14="http://schemas.microsoft.com/office/powerpoint/2010/main" val="73024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gif"/><Relationship Id="rId7" Type="http://schemas.openxmlformats.org/officeDocument/2006/relationships/image" Target="../media/image11.jpg"/><Relationship Id="rId12"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1.gif"/><Relationship Id="rId11" Type="http://schemas.openxmlformats.org/officeDocument/2006/relationships/image" Target="../media/image24.sv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BFEC851-6D59-5741-B5AD-82B59A9BFC22}"/>
              </a:ext>
            </a:extLst>
          </p:cNvPr>
          <p:cNvSpPr>
            <a:spLocks noGrp="1"/>
          </p:cNvSpPr>
          <p:nvPr>
            <p:ph type="title"/>
          </p:nvPr>
        </p:nvSpPr>
        <p:spPr>
          <a:xfrm>
            <a:off x="1190626" y="1738615"/>
            <a:ext cx="9882186" cy="745629"/>
          </a:xfrm>
        </p:spPr>
        <p:txBody>
          <a:bodyPr>
            <a:normAutofit fontScale="90000"/>
          </a:bodyPr>
          <a:lstStyle/>
          <a:p>
            <a:r>
              <a:rPr kumimoji="1" lang="ja-JP" altLang="en-US" b="1" dirty="0">
                <a:latin typeface="ＭＳ Ｐゴシック" panose="020B0600070205080204" pitchFamily="50" charset="-128"/>
                <a:ea typeface="ＭＳ Ｐゴシック" panose="020B0600070205080204" pitchFamily="50" charset="-128"/>
              </a:rPr>
              <a:t>輸血関連情報カードをご利用になる患者様へ</a:t>
            </a:r>
          </a:p>
        </p:txBody>
      </p:sp>
      <p:sp>
        <p:nvSpPr>
          <p:cNvPr id="5" name="テキスト ボックス 4">
            <a:extLst>
              <a:ext uri="{FF2B5EF4-FFF2-40B4-BE49-F238E27FC236}">
                <a16:creationId xmlns:a16="http://schemas.microsoft.com/office/drawing/2014/main" id="{12EC9134-5A18-B347-A4DB-0D11A1355B96}"/>
              </a:ext>
            </a:extLst>
          </p:cNvPr>
          <p:cNvSpPr txBox="1"/>
          <p:nvPr/>
        </p:nvSpPr>
        <p:spPr>
          <a:xfrm>
            <a:off x="4472951" y="5539561"/>
            <a:ext cx="3246097"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沖縄県合同輸血療法委員会</a:t>
            </a:r>
          </a:p>
        </p:txBody>
      </p:sp>
      <p:sp>
        <p:nvSpPr>
          <p:cNvPr id="6" name="テキスト ボックス 5">
            <a:extLst>
              <a:ext uri="{FF2B5EF4-FFF2-40B4-BE49-F238E27FC236}">
                <a16:creationId xmlns:a16="http://schemas.microsoft.com/office/drawing/2014/main" id="{ADA8BAF2-428F-FF49-B03A-214D05CEE4A9}"/>
              </a:ext>
            </a:extLst>
          </p:cNvPr>
          <p:cNvSpPr txBox="1"/>
          <p:nvPr/>
        </p:nvSpPr>
        <p:spPr>
          <a:xfrm>
            <a:off x="9949543" y="6182397"/>
            <a:ext cx="1997244" cy="369332"/>
          </a:xfrm>
          <a:prstGeom prst="rect">
            <a:avLst/>
          </a:prstGeom>
          <a:noFill/>
        </p:spPr>
        <p:txBody>
          <a:bodyPr wrap="square" rtlCol="0">
            <a:spAutoFit/>
          </a:bodyPr>
          <a:lstStyle/>
          <a:p>
            <a:r>
              <a:rPr lang="en-US" altLang="ja-JP" dirty="0">
                <a:latin typeface="ＭＳ Ｐゴシック" panose="020B0600070205080204" pitchFamily="50" charset="-128"/>
                <a:ea typeface="ＭＳ Ｐゴシック" panose="020B0600070205080204" pitchFamily="50" charset="-128"/>
              </a:rPr>
              <a:t>2020</a:t>
            </a:r>
            <a:r>
              <a:rPr lang="ja-JP" altLang="en-US">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.12</a:t>
            </a:r>
            <a:r>
              <a:rPr lang="ja-JP" altLang="en-US">
                <a:latin typeface="ＭＳ Ｐゴシック" panose="020B0600070205080204" pitchFamily="50" charset="-128"/>
                <a:ea typeface="ＭＳ Ｐゴシック" panose="020B0600070205080204" pitchFamily="50" charset="-128"/>
              </a:rPr>
              <a:t>月</a:t>
            </a:r>
            <a:r>
              <a:rPr lang="ja-JP" altLang="en-US" dirty="0">
                <a:latin typeface="ＭＳ Ｐゴシック" panose="020B0600070205080204" pitchFamily="50" charset="-128"/>
                <a:ea typeface="ＭＳ Ｐゴシック" panose="020B0600070205080204" pitchFamily="50" charset="-128"/>
              </a:rPr>
              <a:t>発行</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4904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2686AB1-5D7C-884A-8858-476294383FDF}"/>
              </a:ext>
            </a:extLst>
          </p:cNvPr>
          <p:cNvSpPr/>
          <p:nvPr/>
        </p:nvSpPr>
        <p:spPr>
          <a:xfrm>
            <a:off x="4722066" y="640474"/>
            <a:ext cx="2747868" cy="923330"/>
          </a:xfrm>
          <a:prstGeom prst="rect">
            <a:avLst/>
          </a:prstGeom>
        </p:spPr>
        <p:txBody>
          <a:bodyPr wrap="none">
            <a:spAutoFit/>
          </a:bodyPr>
          <a:lstStyle/>
          <a:p>
            <a:r>
              <a:rPr lang="ja-JP" altLang="en-US" sz="5400" b="1" dirty="0">
                <a:solidFill>
                  <a:srgbClr val="900E75"/>
                </a:solidFill>
                <a:latin typeface="ＭＳ Ｐゴシック" panose="020B0600070205080204" pitchFamily="50" charset="-128"/>
                <a:ea typeface="ＭＳ Ｐゴシック" panose="020B0600070205080204" pitchFamily="50" charset="-128"/>
              </a:rPr>
              <a:t>はじめに</a:t>
            </a:r>
            <a:endParaRPr lang="ja-JP" altLang="en-US" sz="5400" dirty="0">
              <a:solidFill>
                <a:srgbClr val="900E75"/>
              </a:solidFill>
            </a:endParaRPr>
          </a:p>
        </p:txBody>
      </p:sp>
      <p:sp>
        <p:nvSpPr>
          <p:cNvPr id="2" name="テキスト ボックス 1">
            <a:extLst>
              <a:ext uri="{FF2B5EF4-FFF2-40B4-BE49-F238E27FC236}">
                <a16:creationId xmlns:a16="http://schemas.microsoft.com/office/drawing/2014/main" id="{79B4FD35-775E-A24C-952C-8B7580834428}"/>
              </a:ext>
            </a:extLst>
          </p:cNvPr>
          <p:cNvSpPr txBox="1"/>
          <p:nvPr/>
        </p:nvSpPr>
        <p:spPr>
          <a:xfrm>
            <a:off x="2157450" y="2196182"/>
            <a:ext cx="7522127" cy="2954655"/>
          </a:xfrm>
          <a:prstGeom prst="rect">
            <a:avLst/>
          </a:prstGeom>
          <a:noFill/>
        </p:spPr>
        <p:txBody>
          <a:bodyPr wrap="square" rtlCol="0">
            <a:spAutoFit/>
          </a:bodyPr>
          <a:lstStyle/>
          <a:p>
            <a:r>
              <a:rPr lang="ja-JP" altLang="en-US" sz="2400" dirty="0">
                <a:latin typeface="MS Gothic" panose="020B0609070205080204" pitchFamily="49" charset="-128"/>
                <a:ea typeface="MS Gothic" panose="020B0609070205080204" pitchFamily="49" charset="-128"/>
              </a:rPr>
              <a:t>この説明書は、輸血関連情報カードをご利用される　患者様へ正しい知識を持ち、理解を深めていただけるよう作成しました。</a:t>
            </a:r>
            <a:endParaRPr lang="en-US" altLang="ja-JP" sz="2400" dirty="0">
              <a:latin typeface="MS Gothic" panose="020B0609070205080204" pitchFamily="49" charset="-128"/>
              <a:ea typeface="MS Gothic" panose="020B0609070205080204" pitchFamily="49" charset="-128"/>
            </a:endParaRPr>
          </a:p>
          <a:p>
            <a:endParaRPr lang="en-US" altLang="ja-JP" sz="2400" dirty="0">
              <a:latin typeface="MS Gothic" panose="020B0609070205080204" pitchFamily="49" charset="-128"/>
              <a:ea typeface="MS Gothic" panose="020B0609070205080204" pitchFamily="49" charset="-128"/>
            </a:endParaRPr>
          </a:p>
          <a:p>
            <a:r>
              <a:rPr lang="ja-JP" altLang="en-US" sz="2400" dirty="0">
                <a:latin typeface="MS Gothic" panose="020B0609070205080204" pitchFamily="49" charset="-128"/>
                <a:ea typeface="MS Gothic" panose="020B0609070205080204" pitchFamily="49" charset="-128"/>
              </a:rPr>
              <a:t>輸血関連情報カードをご利用になるにあたり、不安なことやわからないことがありましたら、説明者へご相談ください。</a:t>
            </a:r>
            <a:endParaRPr lang="en-US" altLang="ja-JP" sz="2400"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69812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84C64BD-6332-0D44-9713-31CCABDA4BAC}"/>
              </a:ext>
            </a:extLst>
          </p:cNvPr>
          <p:cNvSpPr txBox="1">
            <a:spLocks/>
          </p:cNvSpPr>
          <p:nvPr/>
        </p:nvSpPr>
        <p:spPr>
          <a:xfrm>
            <a:off x="0" y="0"/>
            <a:ext cx="12192000" cy="662782"/>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400" b="1" dirty="0">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　　　　　　　　　　　　　　</a:t>
            </a:r>
            <a:r>
              <a:rPr lang="ja-JP" altLang="en-US" sz="3200" b="1">
                <a:latin typeface="ＭＳ Ｐゴシック" panose="020B0600070205080204" pitchFamily="50" charset="-128"/>
                <a:ea typeface="ＭＳ Ｐゴシック" panose="020B0600070205080204" pitchFamily="50" charset="-128"/>
              </a:rPr>
              <a:t>輸血関連情報カードについて</a:t>
            </a:r>
            <a:endParaRPr lang="ja-JP" altLang="en-US" sz="3200" b="1"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945EED12-9F20-4C4C-BBDC-BC48D3B187D5}"/>
              </a:ext>
            </a:extLst>
          </p:cNvPr>
          <p:cNvSpPr txBox="1"/>
          <p:nvPr/>
        </p:nvSpPr>
        <p:spPr>
          <a:xfrm>
            <a:off x="6930177" y="2685154"/>
            <a:ext cx="3842598" cy="2031325"/>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・不規則抗体の検査情報</a:t>
            </a:r>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・輸血検査に影響を及ぼす投薬歴</a:t>
            </a:r>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・移植歴</a:t>
            </a:r>
            <a:endParaRPr lang="en-US" altLang="ja-JP"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E528C534-89C7-794D-8545-2B98B5207645}"/>
              </a:ext>
            </a:extLst>
          </p:cNvPr>
          <p:cNvSpPr txBox="1"/>
          <p:nvPr/>
        </p:nvSpPr>
        <p:spPr>
          <a:xfrm>
            <a:off x="957434" y="1784306"/>
            <a:ext cx="4528966" cy="461665"/>
          </a:xfrm>
          <a:prstGeom prst="rect">
            <a:avLst/>
          </a:prstGeom>
          <a:noFill/>
        </p:spPr>
        <p:txBody>
          <a:bodyPr wrap="square" rtlCol="0">
            <a:spAutoFit/>
          </a:bodyPr>
          <a:lstStyle/>
          <a:p>
            <a:r>
              <a:rPr lang="ja-JP" altLang="en-US" sz="2400" b="1" dirty="0">
                <a:solidFill>
                  <a:srgbClr val="900E75"/>
                </a:solidFill>
                <a:latin typeface="ＭＳ ゴシック" panose="020B0609070205080204" pitchFamily="49" charset="-128"/>
                <a:ea typeface="ＭＳ ゴシック" panose="020B0609070205080204" pitchFamily="49" charset="-128"/>
              </a:rPr>
              <a:t>輸血関連情報カードとは？？</a:t>
            </a:r>
            <a:endParaRPr kumimoji="1" lang="ja-JP" altLang="en-US" sz="2400" b="1" dirty="0">
              <a:solidFill>
                <a:srgbClr val="900E75"/>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52597475-7CF6-3B47-A02C-ABB8A7EA1E2F}"/>
              </a:ext>
            </a:extLst>
          </p:cNvPr>
          <p:cNvSpPr txBox="1"/>
          <p:nvPr/>
        </p:nvSpPr>
        <p:spPr>
          <a:xfrm>
            <a:off x="284991" y="2682990"/>
            <a:ext cx="5706234" cy="1754326"/>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・医療機関を受診する際に「輸血関連情報カード」を提示　していただくことで、医療機関が記載情報を考慮し、適切な輸血を迅速に行うことができます。</a:t>
            </a:r>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・このカードは輸血療法を実施する際に特別に注意していただきたい情報がある患者さんに対してお渡しします。</a:t>
            </a:r>
            <a:endParaRPr kumimoji="1" lang="ja-JP" altLang="en-US" dirty="0"/>
          </a:p>
        </p:txBody>
      </p:sp>
      <p:sp>
        <p:nvSpPr>
          <p:cNvPr id="8" name="テキスト ボックス 7">
            <a:extLst>
              <a:ext uri="{FF2B5EF4-FFF2-40B4-BE49-F238E27FC236}">
                <a16:creationId xmlns:a16="http://schemas.microsoft.com/office/drawing/2014/main" id="{CFB935B7-B53F-314B-B9B2-0A217A61BB7B}"/>
              </a:ext>
            </a:extLst>
          </p:cNvPr>
          <p:cNvSpPr txBox="1"/>
          <p:nvPr/>
        </p:nvSpPr>
        <p:spPr>
          <a:xfrm>
            <a:off x="7234977" y="1787503"/>
            <a:ext cx="3737823" cy="461665"/>
          </a:xfrm>
          <a:prstGeom prst="rect">
            <a:avLst/>
          </a:prstGeom>
          <a:noFill/>
        </p:spPr>
        <p:txBody>
          <a:bodyPr wrap="square" rtlCol="0">
            <a:spAutoFit/>
          </a:bodyPr>
          <a:lstStyle/>
          <a:p>
            <a:r>
              <a:rPr lang="ja-JP" altLang="en-US" sz="2400" b="1" dirty="0">
                <a:solidFill>
                  <a:srgbClr val="900E75"/>
                </a:solidFill>
                <a:latin typeface="ＭＳ ゴシック" panose="020B0609070205080204" pitchFamily="49" charset="-128"/>
                <a:ea typeface="ＭＳ ゴシック" panose="020B0609070205080204" pitchFamily="49" charset="-128"/>
              </a:rPr>
              <a:t>輸血関連情報の記載内容</a:t>
            </a:r>
            <a:endParaRPr kumimoji="1" lang="ja-JP" altLang="en-US" sz="2400" b="1" dirty="0">
              <a:solidFill>
                <a:srgbClr val="900E75"/>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9072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36D5F68-82DB-E148-8520-2E491A1734AF}"/>
              </a:ext>
            </a:extLst>
          </p:cNvPr>
          <p:cNvSpPr>
            <a:spLocks noGrp="1"/>
          </p:cNvSpPr>
          <p:nvPr>
            <p:ph type="title"/>
          </p:nvPr>
        </p:nvSpPr>
        <p:spPr>
          <a:xfrm>
            <a:off x="0" y="-59961"/>
            <a:ext cx="12192000" cy="662782"/>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p>
            <a:r>
              <a:rPr kumimoji="1" lang="en-US" altLang="ja-JP" sz="2400" b="1" dirty="0">
                <a:latin typeface="ＭＳ Ｐゴシック" panose="020B0600070205080204" pitchFamily="50" charset="-128"/>
                <a:ea typeface="ＭＳ Ｐゴシック" panose="020B0600070205080204" pitchFamily="50" charset="-128"/>
              </a:rPr>
              <a:t>  </a:t>
            </a:r>
            <a:r>
              <a:rPr kumimoji="1" lang="ja-JP" altLang="en-US" sz="2400" b="1">
                <a:latin typeface="ＭＳ Ｐゴシック" panose="020B0600070205080204" pitchFamily="50" charset="-128"/>
                <a:ea typeface="ＭＳ Ｐゴシック" panose="020B0600070205080204" pitchFamily="50" charset="-128"/>
              </a:rPr>
              <a:t>　　　　　　　　　　</a:t>
            </a:r>
            <a:r>
              <a:rPr kumimoji="1" lang="ja-JP" altLang="en-US" sz="3200" b="1">
                <a:latin typeface="ＭＳ Ｐゴシック" panose="020B0600070205080204" pitchFamily="50" charset="-128"/>
                <a:ea typeface="ＭＳ Ｐゴシック" panose="020B0600070205080204" pitchFamily="50" charset="-128"/>
              </a:rPr>
              <a:t>なぜ</a:t>
            </a:r>
            <a:r>
              <a:rPr kumimoji="1" lang="ja-JP" altLang="en-US" sz="3200" b="1" dirty="0">
                <a:latin typeface="ＭＳ Ｐゴシック" panose="020B0600070205080204" pitchFamily="50" charset="-128"/>
                <a:ea typeface="ＭＳ Ｐゴシック" panose="020B0600070205080204" pitchFamily="50" charset="-128"/>
              </a:rPr>
              <a:t>不規則抗体の情報が必要となるの？</a:t>
            </a:r>
            <a:endParaRPr kumimoji="1" lang="ja-JP" altLang="en-US" sz="2400" b="1" dirty="0">
              <a:latin typeface="ＭＳ Ｐゴシック" panose="020B0600070205080204" pitchFamily="50" charset="-128"/>
              <a:ea typeface="ＭＳ Ｐゴシック" panose="020B0600070205080204" pitchFamily="50" charset="-128"/>
            </a:endParaRPr>
          </a:p>
        </p:txBody>
      </p:sp>
      <p:grpSp>
        <p:nvGrpSpPr>
          <p:cNvPr id="67" name="グループ化 66">
            <a:extLst>
              <a:ext uri="{FF2B5EF4-FFF2-40B4-BE49-F238E27FC236}">
                <a16:creationId xmlns:a16="http://schemas.microsoft.com/office/drawing/2014/main" id="{AD27F081-3B1E-C84D-8732-F7D7AC671DBB}"/>
              </a:ext>
            </a:extLst>
          </p:cNvPr>
          <p:cNvGrpSpPr/>
          <p:nvPr/>
        </p:nvGrpSpPr>
        <p:grpSpPr>
          <a:xfrm>
            <a:off x="958175" y="1438031"/>
            <a:ext cx="1829314" cy="2970961"/>
            <a:chOff x="397749" y="1999301"/>
            <a:chExt cx="1829314" cy="2970961"/>
          </a:xfrm>
        </p:grpSpPr>
        <p:pic>
          <p:nvPicPr>
            <p:cNvPr id="5" name="図 4" descr="おもちゃ, レゴ が含まれている画像&#10;&#10;自動的に生成された説明">
              <a:extLst>
                <a:ext uri="{FF2B5EF4-FFF2-40B4-BE49-F238E27FC236}">
                  <a16:creationId xmlns:a16="http://schemas.microsoft.com/office/drawing/2014/main" id="{AF8CA0D6-47F4-EC4B-9E8A-DD2CAD03A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49" y="1999301"/>
              <a:ext cx="674926" cy="1619821"/>
            </a:xfrm>
            <a:prstGeom prst="rect">
              <a:avLst/>
            </a:prstGeom>
          </p:spPr>
        </p:pic>
        <p:pic>
          <p:nvPicPr>
            <p:cNvPr id="6" name="図 5" descr="文字の書かれた紙&#10;&#10;自動的に生成された説明">
              <a:extLst>
                <a:ext uri="{FF2B5EF4-FFF2-40B4-BE49-F238E27FC236}">
                  <a16:creationId xmlns:a16="http://schemas.microsoft.com/office/drawing/2014/main" id="{C9CD9F83-31F5-5040-A04A-38603B813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138" y="2060575"/>
              <a:ext cx="674925" cy="885706"/>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E2C9192E-B5F0-3F44-84EE-C32517366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49" y="4056934"/>
              <a:ext cx="913328" cy="913328"/>
            </a:xfrm>
            <a:prstGeom prst="rect">
              <a:avLst/>
            </a:prstGeom>
          </p:spPr>
        </p:pic>
        <p:pic>
          <p:nvPicPr>
            <p:cNvPr id="8" name="グラフィックス 7" descr="矢印: 左回転">
              <a:extLst>
                <a:ext uri="{FF2B5EF4-FFF2-40B4-BE49-F238E27FC236}">
                  <a16:creationId xmlns:a16="http://schemas.microsoft.com/office/drawing/2014/main" id="{13DFC9E9-7B26-C640-9E18-96F5003C5D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165" y="2113603"/>
              <a:ext cx="585531" cy="585531"/>
            </a:xfrm>
            <a:prstGeom prst="rect">
              <a:avLst/>
            </a:prstGeom>
          </p:spPr>
        </p:pic>
      </p:grpSp>
      <p:sp>
        <p:nvSpPr>
          <p:cNvPr id="9" name="矢印: 右 22">
            <a:extLst>
              <a:ext uri="{FF2B5EF4-FFF2-40B4-BE49-F238E27FC236}">
                <a16:creationId xmlns:a16="http://schemas.microsoft.com/office/drawing/2014/main" id="{23A91F41-0C92-EE42-BB6A-6A4BEDFB4596}"/>
              </a:ext>
            </a:extLst>
          </p:cNvPr>
          <p:cNvSpPr/>
          <p:nvPr/>
        </p:nvSpPr>
        <p:spPr>
          <a:xfrm>
            <a:off x="2908983" y="2553398"/>
            <a:ext cx="604354" cy="51144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0" name="グループ化 9">
            <a:extLst>
              <a:ext uri="{FF2B5EF4-FFF2-40B4-BE49-F238E27FC236}">
                <a16:creationId xmlns:a16="http://schemas.microsoft.com/office/drawing/2014/main" id="{FBECCF9F-4E80-D84F-9C17-93765EF3BAFF}"/>
              </a:ext>
            </a:extLst>
          </p:cNvPr>
          <p:cNvGrpSpPr/>
          <p:nvPr/>
        </p:nvGrpSpPr>
        <p:grpSpPr>
          <a:xfrm>
            <a:off x="4090821" y="2016812"/>
            <a:ext cx="1134267" cy="1541538"/>
            <a:chOff x="4278856" y="1809359"/>
            <a:chExt cx="1134267" cy="1541538"/>
          </a:xfrm>
        </p:grpSpPr>
        <p:grpSp>
          <p:nvGrpSpPr>
            <p:cNvPr id="11" name="グループ化 10">
              <a:extLst>
                <a:ext uri="{FF2B5EF4-FFF2-40B4-BE49-F238E27FC236}">
                  <a16:creationId xmlns:a16="http://schemas.microsoft.com/office/drawing/2014/main" id="{B0653BA6-6535-4243-B768-BACE19226606}"/>
                </a:ext>
              </a:extLst>
            </p:cNvPr>
            <p:cNvGrpSpPr/>
            <p:nvPr/>
          </p:nvGrpSpPr>
          <p:grpSpPr>
            <a:xfrm>
              <a:off x="4881523" y="2885947"/>
              <a:ext cx="346028" cy="464950"/>
              <a:chOff x="7968343" y="3021874"/>
              <a:chExt cx="731520" cy="1219200"/>
            </a:xfrm>
          </p:grpSpPr>
          <p:cxnSp>
            <p:nvCxnSpPr>
              <p:cNvPr id="20" name="直線コネクタ 19">
                <a:extLst>
                  <a:ext uri="{FF2B5EF4-FFF2-40B4-BE49-F238E27FC236}">
                    <a16:creationId xmlns:a16="http://schemas.microsoft.com/office/drawing/2014/main" id="{97C1313E-99C3-3B45-811D-3A122B052F7A}"/>
                  </a:ext>
                </a:extLst>
              </p:cNvPr>
              <p:cNvCxnSpPr>
                <a:cxnSpLocks/>
              </p:cNvCxnSpPr>
              <p:nvPr/>
            </p:nvCxnSpPr>
            <p:spPr>
              <a:xfrm>
                <a:off x="8351520" y="3422468"/>
                <a:ext cx="0" cy="818606"/>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4656D9A1-E861-5D42-8C76-E83E10EDCA87}"/>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78D102F3-1E11-8E41-BAB3-869631E3665A}"/>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12" name="グループ化 11">
              <a:extLst>
                <a:ext uri="{FF2B5EF4-FFF2-40B4-BE49-F238E27FC236}">
                  <a16:creationId xmlns:a16="http://schemas.microsoft.com/office/drawing/2014/main" id="{22DC6A94-AE9A-0442-B0E6-B4490D40410A}"/>
                </a:ext>
              </a:extLst>
            </p:cNvPr>
            <p:cNvGrpSpPr/>
            <p:nvPr/>
          </p:nvGrpSpPr>
          <p:grpSpPr>
            <a:xfrm>
              <a:off x="4278856" y="1897455"/>
              <a:ext cx="346028" cy="464950"/>
              <a:chOff x="7968343" y="3021874"/>
              <a:chExt cx="731520" cy="1219200"/>
            </a:xfrm>
          </p:grpSpPr>
          <p:cxnSp>
            <p:nvCxnSpPr>
              <p:cNvPr id="17" name="直線コネクタ 16">
                <a:extLst>
                  <a:ext uri="{FF2B5EF4-FFF2-40B4-BE49-F238E27FC236}">
                    <a16:creationId xmlns:a16="http://schemas.microsoft.com/office/drawing/2014/main" id="{9D2042ED-9A7A-9D44-B29B-15B5260CD911}"/>
                  </a:ext>
                </a:extLst>
              </p:cNvPr>
              <p:cNvCxnSpPr>
                <a:cxnSpLocks/>
              </p:cNvCxnSpPr>
              <p:nvPr/>
            </p:nvCxnSpPr>
            <p:spPr>
              <a:xfrm>
                <a:off x="8351520" y="3422468"/>
                <a:ext cx="0" cy="818606"/>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93990D97-3440-F549-9733-95FDDBDDDFFA}"/>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7473429B-128F-C247-985C-F0D34229621D}"/>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13" name="グループ化 12">
              <a:extLst>
                <a:ext uri="{FF2B5EF4-FFF2-40B4-BE49-F238E27FC236}">
                  <a16:creationId xmlns:a16="http://schemas.microsoft.com/office/drawing/2014/main" id="{311E69CB-73E3-6F47-8F88-AE0F0E09BD42}"/>
                </a:ext>
              </a:extLst>
            </p:cNvPr>
            <p:cNvGrpSpPr/>
            <p:nvPr/>
          </p:nvGrpSpPr>
          <p:grpSpPr>
            <a:xfrm>
              <a:off x="5067095" y="1809359"/>
              <a:ext cx="346028" cy="464950"/>
              <a:chOff x="7968343" y="3021874"/>
              <a:chExt cx="731520" cy="1219200"/>
            </a:xfrm>
          </p:grpSpPr>
          <p:cxnSp>
            <p:nvCxnSpPr>
              <p:cNvPr id="14" name="直線コネクタ 13">
                <a:extLst>
                  <a:ext uri="{FF2B5EF4-FFF2-40B4-BE49-F238E27FC236}">
                    <a16:creationId xmlns:a16="http://schemas.microsoft.com/office/drawing/2014/main" id="{4A37DE67-2C16-2144-A9F7-AF90684D51C0}"/>
                  </a:ext>
                </a:extLst>
              </p:cNvPr>
              <p:cNvCxnSpPr>
                <a:cxnSpLocks/>
              </p:cNvCxnSpPr>
              <p:nvPr/>
            </p:nvCxnSpPr>
            <p:spPr>
              <a:xfrm>
                <a:off x="8351520" y="3422468"/>
                <a:ext cx="0" cy="818606"/>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1920E7A5-1E34-DD4A-BA2B-E4427AD47A3D}"/>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A52B0F7C-EA3E-D145-87B7-C3F029666D61}"/>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grpSp>
      <p:sp>
        <p:nvSpPr>
          <p:cNvPr id="23" name="テキスト ボックス 22">
            <a:extLst>
              <a:ext uri="{FF2B5EF4-FFF2-40B4-BE49-F238E27FC236}">
                <a16:creationId xmlns:a16="http://schemas.microsoft.com/office/drawing/2014/main" id="{26053284-D273-024C-BC64-DB8196AC51CA}"/>
              </a:ext>
            </a:extLst>
          </p:cNvPr>
          <p:cNvSpPr txBox="1"/>
          <p:nvPr/>
        </p:nvSpPr>
        <p:spPr>
          <a:xfrm>
            <a:off x="149128" y="4875878"/>
            <a:ext cx="5674723" cy="1477328"/>
          </a:xfrm>
          <a:prstGeom prst="rect">
            <a:avLst/>
          </a:prstGeom>
          <a:noFill/>
          <a:ln>
            <a:noFill/>
          </a:ln>
        </p:spPr>
        <p:txBody>
          <a:bodyPr wrap="square" rtlCol="0">
            <a:spAutoFit/>
          </a:bodyPr>
          <a:lstStyle/>
          <a:p>
            <a:pPr marL="285750" indent="-28575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通常の人は不規則抗体を持っていません。</a:t>
            </a:r>
            <a:endParaRPr lang="en-US" altLang="ja-JP"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輸血・妊娠をされた</a:t>
            </a:r>
            <a:r>
              <a:rPr lang="en-US" altLang="ja-JP" dirty="0">
                <a:latin typeface="ＭＳ Ｐゴシック" panose="020B0600070205080204" pitchFamily="50" charset="-128"/>
                <a:ea typeface="ＭＳ Ｐゴシック" panose="020B0600070205080204" pitchFamily="50" charset="-128"/>
              </a:rPr>
              <a:t>3〜5</a:t>
            </a:r>
            <a:r>
              <a:rPr lang="ja-JP" altLang="en-US" dirty="0">
                <a:latin typeface="ＭＳ Ｐゴシック" panose="020B0600070205080204" pitchFamily="50" charset="-128"/>
                <a:ea typeface="ＭＳ Ｐゴシック" panose="020B0600070205080204" pitchFamily="50" charset="-128"/>
              </a:rPr>
              <a:t>％の患者様で不規則抗体が産生されます。</a:t>
            </a:r>
            <a:endParaRPr lang="en-US" altLang="ja-JP"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不規則抗体は一度作られると体の中に記憶</a:t>
            </a:r>
            <a:r>
              <a:rPr lang="ja-JP" altLang="en-US">
                <a:latin typeface="ＭＳ Ｐゴシック" panose="020B0600070205080204" pitchFamily="50" charset="-128"/>
                <a:ea typeface="ＭＳ Ｐゴシック" panose="020B0600070205080204" pitchFamily="50" charset="-128"/>
              </a:rPr>
              <a:t>され、久しぶり</a:t>
            </a:r>
            <a:r>
              <a:rPr lang="ja-JP" altLang="en-US" dirty="0">
                <a:latin typeface="ＭＳ Ｐゴシック" panose="020B0600070205080204" pitchFamily="50" charset="-128"/>
                <a:ea typeface="ＭＳ Ｐゴシック" panose="020B0600070205080204" pitchFamily="50" charset="-128"/>
              </a:rPr>
              <a:t>の輸血時や妊娠時に問題</a:t>
            </a:r>
            <a:r>
              <a:rPr lang="ja-JP" altLang="en-US">
                <a:latin typeface="ＭＳ Ｐゴシック" panose="020B0600070205080204" pitchFamily="50" charset="-128"/>
                <a:ea typeface="ＭＳ Ｐゴシック" panose="020B0600070205080204" pitchFamily="50" charset="-128"/>
              </a:rPr>
              <a:t>を起こすことがあります。</a:t>
            </a:r>
            <a:endParaRPr lang="en-US" altLang="ja-JP"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A848B404-288A-0845-AAB4-48005F20B49C}"/>
              </a:ext>
            </a:extLst>
          </p:cNvPr>
          <p:cNvSpPr txBox="1"/>
          <p:nvPr/>
        </p:nvSpPr>
        <p:spPr>
          <a:xfrm>
            <a:off x="344463" y="602821"/>
            <a:ext cx="5129040" cy="461665"/>
          </a:xfrm>
          <a:prstGeom prst="rect">
            <a:avLst/>
          </a:prstGeom>
          <a:noFill/>
        </p:spPr>
        <p:txBody>
          <a:bodyPr wrap="square" rtlCol="0">
            <a:spAutoFit/>
          </a:bodyPr>
          <a:lstStyle/>
          <a:p>
            <a:r>
              <a:rPr kumimoji="1" lang="ja-JP" altLang="en-US" sz="2400" b="1" dirty="0">
                <a:solidFill>
                  <a:srgbClr val="900E75"/>
                </a:solidFill>
                <a:latin typeface="ＭＳ ゴシック" panose="020B0609070205080204" pitchFamily="49" charset="-128"/>
                <a:ea typeface="ＭＳ ゴシック" panose="020B0609070205080204" pitchFamily="49" charset="-128"/>
              </a:rPr>
              <a:t>輸血や妊娠により不規則抗体を産生</a:t>
            </a:r>
          </a:p>
        </p:txBody>
      </p:sp>
      <p:sp>
        <p:nvSpPr>
          <p:cNvPr id="50" name="テキスト ボックス 49">
            <a:extLst>
              <a:ext uri="{FF2B5EF4-FFF2-40B4-BE49-F238E27FC236}">
                <a16:creationId xmlns:a16="http://schemas.microsoft.com/office/drawing/2014/main" id="{BA4598FA-C789-B442-8211-01CBC9B5B266}"/>
              </a:ext>
            </a:extLst>
          </p:cNvPr>
          <p:cNvSpPr txBox="1"/>
          <p:nvPr/>
        </p:nvSpPr>
        <p:spPr>
          <a:xfrm>
            <a:off x="6073031" y="646713"/>
            <a:ext cx="6011552" cy="461665"/>
          </a:xfrm>
          <a:prstGeom prst="rect">
            <a:avLst/>
          </a:prstGeom>
          <a:noFill/>
        </p:spPr>
        <p:txBody>
          <a:bodyPr wrap="square" rtlCol="0">
            <a:spAutoFit/>
          </a:bodyPr>
          <a:lstStyle/>
          <a:p>
            <a:r>
              <a:rPr lang="ja-JP" altLang="en-US" sz="2400" b="1" dirty="0">
                <a:solidFill>
                  <a:srgbClr val="900E75"/>
                </a:solidFill>
              </a:rPr>
              <a:t>不規則抗体は赤血球と反応するものがある</a:t>
            </a:r>
            <a:endParaRPr kumimoji="1" lang="en-US" altLang="ja-JP" sz="2400" b="1" dirty="0">
              <a:solidFill>
                <a:srgbClr val="900E75"/>
              </a:solidFill>
            </a:endParaRPr>
          </a:p>
        </p:txBody>
      </p:sp>
      <p:sp>
        <p:nvSpPr>
          <p:cNvPr id="51" name="テキスト ボックス 50">
            <a:extLst>
              <a:ext uri="{FF2B5EF4-FFF2-40B4-BE49-F238E27FC236}">
                <a16:creationId xmlns:a16="http://schemas.microsoft.com/office/drawing/2014/main" id="{1BAF52A7-9896-EA45-B4F3-3152861B72D7}"/>
              </a:ext>
            </a:extLst>
          </p:cNvPr>
          <p:cNvSpPr txBox="1"/>
          <p:nvPr/>
        </p:nvSpPr>
        <p:spPr>
          <a:xfrm>
            <a:off x="6073031" y="4874464"/>
            <a:ext cx="6044150" cy="1541448"/>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不規則抗体を持っている患者様の場合、不規則抗体と「反応しない赤血球製剤」を選択する必要があります。</a:t>
            </a:r>
            <a:endParaRPr lang="en-US" altLang="ja-JP" dirty="0">
              <a:latin typeface="MS Gothic" panose="020B0609070205080204" pitchFamily="49" charset="-128"/>
              <a:ea typeface="MS Gothic" panose="020B0609070205080204" pitchFamily="49" charset="-128"/>
            </a:endParaRPr>
          </a:p>
          <a:p>
            <a:pPr marL="285750" indent="-285750">
              <a:lnSpc>
                <a:spcPts val="500"/>
              </a:lnSpc>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「反応する赤血球製剤」が輸血されると、不規則抗体が赤血球を壊してしまい、輸血の効果が低下してしまうことと、稀に副反応が起きることもあります。</a:t>
            </a:r>
            <a:endParaRPr lang="en-US" altLang="ja-JP" dirty="0">
              <a:latin typeface="MS Gothic" panose="020B0609070205080204" pitchFamily="49" charset="-128"/>
              <a:ea typeface="MS Gothic" panose="020B0609070205080204" pitchFamily="49" charset="-128"/>
            </a:endParaRPr>
          </a:p>
        </p:txBody>
      </p:sp>
      <p:grpSp>
        <p:nvGrpSpPr>
          <p:cNvPr id="34" name="グループ化 33">
            <a:extLst>
              <a:ext uri="{FF2B5EF4-FFF2-40B4-BE49-F238E27FC236}">
                <a16:creationId xmlns:a16="http://schemas.microsoft.com/office/drawing/2014/main" id="{041C7B7A-B3BD-4A94-A729-04D776588BFB}"/>
              </a:ext>
            </a:extLst>
          </p:cNvPr>
          <p:cNvGrpSpPr/>
          <p:nvPr/>
        </p:nvGrpSpPr>
        <p:grpSpPr>
          <a:xfrm>
            <a:off x="7352278" y="3064842"/>
            <a:ext cx="3452255" cy="1101853"/>
            <a:chOff x="7310350" y="2887478"/>
            <a:chExt cx="3452255" cy="1101853"/>
          </a:xfrm>
        </p:grpSpPr>
        <p:sp>
          <p:nvSpPr>
            <p:cNvPr id="90" name="テキスト ボックス 89">
              <a:extLst>
                <a:ext uri="{FF2B5EF4-FFF2-40B4-BE49-F238E27FC236}">
                  <a16:creationId xmlns:a16="http://schemas.microsoft.com/office/drawing/2014/main" id="{D3A02645-AD8C-4BD0-A031-23BE249C5234}"/>
                </a:ext>
              </a:extLst>
            </p:cNvPr>
            <p:cNvSpPr txBox="1"/>
            <p:nvPr/>
          </p:nvSpPr>
          <p:spPr>
            <a:xfrm>
              <a:off x="8992790" y="3064842"/>
              <a:ext cx="1019175" cy="461665"/>
            </a:xfrm>
            <a:prstGeom prst="rect">
              <a:avLst/>
            </a:prstGeom>
            <a:noFill/>
          </p:spPr>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反応する　赤血球製剤</a:t>
              </a:r>
            </a:p>
          </p:txBody>
        </p:sp>
        <p:grpSp>
          <p:nvGrpSpPr>
            <p:cNvPr id="33" name="グループ化 32">
              <a:extLst>
                <a:ext uri="{FF2B5EF4-FFF2-40B4-BE49-F238E27FC236}">
                  <a16:creationId xmlns:a16="http://schemas.microsoft.com/office/drawing/2014/main" id="{E79787A0-EAE8-4C7F-AF3B-3493ADED7D38}"/>
                </a:ext>
              </a:extLst>
            </p:cNvPr>
            <p:cNvGrpSpPr/>
            <p:nvPr/>
          </p:nvGrpSpPr>
          <p:grpSpPr>
            <a:xfrm>
              <a:off x="7310350" y="2887478"/>
              <a:ext cx="3452255" cy="1101853"/>
              <a:chOff x="7310350" y="2887478"/>
              <a:chExt cx="3452255" cy="1101853"/>
            </a:xfrm>
          </p:grpSpPr>
          <p:pic>
            <p:nvPicPr>
              <p:cNvPr id="91" name="図 90" descr="文字の書かれた紙&#10;&#10;自動的に生成された説明">
                <a:extLst>
                  <a:ext uri="{FF2B5EF4-FFF2-40B4-BE49-F238E27FC236}">
                    <a16:creationId xmlns:a16="http://schemas.microsoft.com/office/drawing/2014/main" id="{3FD97472-5E96-424E-ABAC-7DB3B17B2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08" y="2887478"/>
                <a:ext cx="800593" cy="1101853"/>
              </a:xfrm>
              <a:prstGeom prst="rect">
                <a:avLst/>
              </a:prstGeom>
            </p:spPr>
          </p:pic>
          <p:grpSp>
            <p:nvGrpSpPr>
              <p:cNvPr id="32" name="グループ化 31">
                <a:extLst>
                  <a:ext uri="{FF2B5EF4-FFF2-40B4-BE49-F238E27FC236}">
                    <a16:creationId xmlns:a16="http://schemas.microsoft.com/office/drawing/2014/main" id="{D2C2A629-93F5-4853-BCD5-717D6D8650A6}"/>
                  </a:ext>
                </a:extLst>
              </p:cNvPr>
              <p:cNvGrpSpPr/>
              <p:nvPr/>
            </p:nvGrpSpPr>
            <p:grpSpPr>
              <a:xfrm>
                <a:off x="7310350" y="2914814"/>
                <a:ext cx="3452255" cy="978707"/>
                <a:chOff x="7310350" y="2853663"/>
                <a:chExt cx="3452255" cy="978707"/>
              </a:xfrm>
            </p:grpSpPr>
            <p:pic>
              <p:nvPicPr>
                <p:cNvPr id="78" name="図 77" descr="座席, 椅子, 家具 が含まれている画像&#10;&#10;自動的に生成された説明">
                  <a:extLst>
                    <a:ext uri="{FF2B5EF4-FFF2-40B4-BE49-F238E27FC236}">
                      <a16:creationId xmlns:a16="http://schemas.microsoft.com/office/drawing/2014/main" id="{560C2AB1-C222-4E28-8CD8-F417F0FA0D50}"/>
                    </a:ext>
                  </a:extLst>
                </p:cNvPr>
                <p:cNvPicPr>
                  <a:picLocks noChangeAspect="1"/>
                </p:cNvPicPr>
                <p:nvPr/>
              </p:nvPicPr>
              <p:blipFill>
                <a:blip r:embed="rId7"/>
                <a:stretch>
                  <a:fillRect/>
                </a:stretch>
              </p:blipFill>
              <p:spPr>
                <a:xfrm>
                  <a:off x="7310350" y="3093400"/>
                  <a:ext cx="396250" cy="319201"/>
                </a:xfrm>
                <a:prstGeom prst="rect">
                  <a:avLst/>
                </a:prstGeom>
              </p:spPr>
            </p:pic>
            <p:grpSp>
              <p:nvGrpSpPr>
                <p:cNvPr id="93" name="グループ化 92">
                  <a:extLst>
                    <a:ext uri="{FF2B5EF4-FFF2-40B4-BE49-F238E27FC236}">
                      <a16:creationId xmlns:a16="http://schemas.microsoft.com/office/drawing/2014/main" id="{0D79E4BD-0CCD-43F7-87CD-C5BF2B83EF12}"/>
                    </a:ext>
                  </a:extLst>
                </p:cNvPr>
                <p:cNvGrpSpPr/>
                <p:nvPr/>
              </p:nvGrpSpPr>
              <p:grpSpPr>
                <a:xfrm>
                  <a:off x="7352278" y="2853663"/>
                  <a:ext cx="3410327" cy="978707"/>
                  <a:chOff x="330729" y="7934099"/>
                  <a:chExt cx="5463703" cy="1628350"/>
                </a:xfrm>
              </p:grpSpPr>
              <p:grpSp>
                <p:nvGrpSpPr>
                  <p:cNvPr id="94" name="グループ化 93">
                    <a:extLst>
                      <a:ext uri="{FF2B5EF4-FFF2-40B4-BE49-F238E27FC236}">
                        <a16:creationId xmlns:a16="http://schemas.microsoft.com/office/drawing/2014/main" id="{739A9546-92C6-4541-9341-B9F2E9F4D89F}"/>
                      </a:ext>
                    </a:extLst>
                  </p:cNvPr>
                  <p:cNvGrpSpPr/>
                  <p:nvPr/>
                </p:nvGrpSpPr>
                <p:grpSpPr>
                  <a:xfrm>
                    <a:off x="330729" y="8694549"/>
                    <a:ext cx="552674" cy="867900"/>
                    <a:chOff x="7968343" y="3021874"/>
                    <a:chExt cx="731520" cy="1219194"/>
                  </a:xfrm>
                </p:grpSpPr>
                <p:cxnSp>
                  <p:nvCxnSpPr>
                    <p:cNvPr id="97" name="直線コネクタ 96">
                      <a:extLst>
                        <a:ext uri="{FF2B5EF4-FFF2-40B4-BE49-F238E27FC236}">
                          <a16:creationId xmlns:a16="http://schemas.microsoft.com/office/drawing/2014/main" id="{0887A387-CF73-46B6-B8B7-A2AA020FB509}"/>
                        </a:ext>
                      </a:extLst>
                    </p:cNvPr>
                    <p:cNvCxnSpPr>
                      <a:cxnSpLocks/>
                    </p:cNvCxnSpPr>
                    <p:nvPr/>
                  </p:nvCxnSpPr>
                  <p:spPr>
                    <a:xfrm>
                      <a:off x="8351520" y="3422463"/>
                      <a:ext cx="0" cy="818605"/>
                    </a:xfrm>
                    <a:prstGeom prst="line">
                      <a:avLst/>
                    </a:prstGeom>
                    <a:ln w="57150"/>
                  </p:spPr>
                  <p:style>
                    <a:lnRef idx="1">
                      <a:schemeClr val="dk1"/>
                    </a:lnRef>
                    <a:fillRef idx="0">
                      <a:schemeClr val="dk1"/>
                    </a:fillRef>
                    <a:effectRef idx="0">
                      <a:schemeClr val="dk1"/>
                    </a:effectRef>
                    <a:fontRef idx="minor">
                      <a:schemeClr val="tx1"/>
                    </a:fontRef>
                  </p:style>
                </p:cxnSp>
                <p:cxnSp>
                  <p:nvCxnSpPr>
                    <p:cNvPr id="98" name="直線コネクタ 97">
                      <a:extLst>
                        <a:ext uri="{FF2B5EF4-FFF2-40B4-BE49-F238E27FC236}">
                          <a16:creationId xmlns:a16="http://schemas.microsoft.com/office/drawing/2014/main" id="{11F4ABC4-B9AF-4BF6-996E-FDC57B340D73}"/>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030ADADA-FCFD-499F-B562-2767B065EF39}"/>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sp>
                <p:nvSpPr>
                  <p:cNvPr id="95" name="乗算記号 94">
                    <a:extLst>
                      <a:ext uri="{FF2B5EF4-FFF2-40B4-BE49-F238E27FC236}">
                        <a16:creationId xmlns:a16="http://schemas.microsoft.com/office/drawing/2014/main" id="{C0E47995-E4C4-4AAD-9B3E-A4C7ACD7CD4D}"/>
                      </a:ext>
                    </a:extLst>
                  </p:cNvPr>
                  <p:cNvSpPr/>
                  <p:nvPr/>
                </p:nvSpPr>
                <p:spPr>
                  <a:xfrm>
                    <a:off x="4459971" y="7934099"/>
                    <a:ext cx="1334461" cy="1570494"/>
                  </a:xfrm>
                  <a:prstGeom prst="mathMultiply">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grpSp>
      </p:grpSp>
      <p:grpSp>
        <p:nvGrpSpPr>
          <p:cNvPr id="31" name="グループ化 30">
            <a:extLst>
              <a:ext uri="{FF2B5EF4-FFF2-40B4-BE49-F238E27FC236}">
                <a16:creationId xmlns:a16="http://schemas.microsoft.com/office/drawing/2014/main" id="{F8CD49D8-BE63-4194-9CA8-57C80C9F6C8E}"/>
              </a:ext>
            </a:extLst>
          </p:cNvPr>
          <p:cNvGrpSpPr/>
          <p:nvPr/>
        </p:nvGrpSpPr>
        <p:grpSpPr>
          <a:xfrm>
            <a:off x="7365104" y="1479170"/>
            <a:ext cx="3339228" cy="1101853"/>
            <a:chOff x="7333191" y="1345844"/>
            <a:chExt cx="3339228" cy="1101853"/>
          </a:xfrm>
        </p:grpSpPr>
        <p:grpSp>
          <p:nvGrpSpPr>
            <p:cNvPr id="30" name="グループ化 29">
              <a:extLst>
                <a:ext uri="{FF2B5EF4-FFF2-40B4-BE49-F238E27FC236}">
                  <a16:creationId xmlns:a16="http://schemas.microsoft.com/office/drawing/2014/main" id="{91409DA3-07BC-4328-97F4-9C411BE4D036}"/>
                </a:ext>
              </a:extLst>
            </p:cNvPr>
            <p:cNvGrpSpPr/>
            <p:nvPr/>
          </p:nvGrpSpPr>
          <p:grpSpPr>
            <a:xfrm>
              <a:off x="7393569" y="1345844"/>
              <a:ext cx="3278850" cy="1101853"/>
              <a:chOff x="7025871" y="1345844"/>
              <a:chExt cx="3278850" cy="1101853"/>
            </a:xfrm>
          </p:grpSpPr>
          <p:grpSp>
            <p:nvGrpSpPr>
              <p:cNvPr id="58" name="グループ化 57">
                <a:extLst>
                  <a:ext uri="{FF2B5EF4-FFF2-40B4-BE49-F238E27FC236}">
                    <a16:creationId xmlns:a16="http://schemas.microsoft.com/office/drawing/2014/main" id="{C7F385D8-3CB4-4C91-805F-AE154EC61CEE}"/>
                  </a:ext>
                </a:extLst>
              </p:cNvPr>
              <p:cNvGrpSpPr/>
              <p:nvPr/>
            </p:nvGrpSpPr>
            <p:grpSpPr>
              <a:xfrm>
                <a:off x="7025871" y="1345844"/>
                <a:ext cx="1452682" cy="1101853"/>
                <a:chOff x="506274" y="5514062"/>
                <a:chExt cx="2532236" cy="1831384"/>
              </a:xfrm>
            </p:grpSpPr>
            <p:pic>
              <p:nvPicPr>
                <p:cNvPr id="65" name="図 64" descr="文字の書かれた紙&#10;&#10;自動的に生成された説明">
                  <a:extLst>
                    <a:ext uri="{FF2B5EF4-FFF2-40B4-BE49-F238E27FC236}">
                      <a16:creationId xmlns:a16="http://schemas.microsoft.com/office/drawing/2014/main" id="{754968CF-B1B8-4167-8E51-9D740C81C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960" y="5514062"/>
                  <a:ext cx="1395550" cy="1831384"/>
                </a:xfrm>
                <a:prstGeom prst="rect">
                  <a:avLst/>
                </a:prstGeom>
              </p:spPr>
            </p:pic>
            <p:grpSp>
              <p:nvGrpSpPr>
                <p:cNvPr id="68" name="グループ化 67">
                  <a:extLst>
                    <a:ext uri="{FF2B5EF4-FFF2-40B4-BE49-F238E27FC236}">
                      <a16:creationId xmlns:a16="http://schemas.microsoft.com/office/drawing/2014/main" id="{B93E5D2A-88CF-44CC-96A1-D94725669C0A}"/>
                    </a:ext>
                  </a:extLst>
                </p:cNvPr>
                <p:cNvGrpSpPr/>
                <p:nvPr/>
              </p:nvGrpSpPr>
              <p:grpSpPr>
                <a:xfrm rot="16200000">
                  <a:off x="526940" y="6628106"/>
                  <a:ext cx="568270" cy="609602"/>
                  <a:chOff x="7968343" y="3021874"/>
                  <a:chExt cx="731520" cy="1219200"/>
                </a:xfrm>
              </p:grpSpPr>
              <p:cxnSp>
                <p:nvCxnSpPr>
                  <p:cNvPr id="70" name="直線コネクタ 69">
                    <a:extLst>
                      <a:ext uri="{FF2B5EF4-FFF2-40B4-BE49-F238E27FC236}">
                        <a16:creationId xmlns:a16="http://schemas.microsoft.com/office/drawing/2014/main" id="{7A78ECB5-34C7-4EDB-A493-D6B20BBCB51E}"/>
                      </a:ext>
                    </a:extLst>
                  </p:cNvPr>
                  <p:cNvCxnSpPr>
                    <a:cxnSpLocks/>
                  </p:cNvCxnSpPr>
                  <p:nvPr/>
                </p:nvCxnSpPr>
                <p:spPr>
                  <a:xfrm>
                    <a:off x="8351520" y="3422468"/>
                    <a:ext cx="0" cy="818606"/>
                  </a:xfrm>
                  <a:prstGeom prst="line">
                    <a:avLst/>
                  </a:prstGeom>
                  <a:ln w="57150"/>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13BD3F1D-7B29-4E54-BFB1-0CD70845D98A}"/>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59404D55-4D88-4349-B3DC-54D1B343705B}"/>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grpSp>
          <p:sp>
            <p:nvSpPr>
              <p:cNvPr id="73" name="円: 塗りつぶしなし 72">
                <a:extLst>
                  <a:ext uri="{FF2B5EF4-FFF2-40B4-BE49-F238E27FC236}">
                    <a16:creationId xmlns:a16="http://schemas.microsoft.com/office/drawing/2014/main" id="{6E019F07-23CC-41E3-A1CE-768ED1F5907A}"/>
                  </a:ext>
                </a:extLst>
              </p:cNvPr>
              <p:cNvSpPr/>
              <p:nvPr/>
            </p:nvSpPr>
            <p:spPr>
              <a:xfrm>
                <a:off x="9684790" y="1517798"/>
                <a:ext cx="619931" cy="600395"/>
              </a:xfrm>
              <a:prstGeom prst="donut">
                <a:avLst>
                  <a:gd name="adj" fmla="val 20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8B15B197-69F7-4471-A158-4A90FC4D5E52}"/>
                  </a:ext>
                </a:extLst>
              </p:cNvPr>
              <p:cNvSpPr txBox="1"/>
              <p:nvPr/>
            </p:nvSpPr>
            <p:spPr>
              <a:xfrm>
                <a:off x="8552805" y="1601492"/>
                <a:ext cx="1019175" cy="461665"/>
              </a:xfrm>
              <a:prstGeom prst="rect">
                <a:avLst/>
              </a:prstGeom>
              <a:noFill/>
            </p:spPr>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反応しない赤血球製剤</a:t>
                </a:r>
              </a:p>
            </p:txBody>
          </p:sp>
        </p:grpSp>
        <p:pic>
          <p:nvPicPr>
            <p:cNvPr id="25" name="図 24" descr="座席, 椅子, 家具 が含まれている画像&#10;&#10;自動的に生成された説明">
              <a:extLst>
                <a:ext uri="{FF2B5EF4-FFF2-40B4-BE49-F238E27FC236}">
                  <a16:creationId xmlns:a16="http://schemas.microsoft.com/office/drawing/2014/main" id="{A2D42005-7F57-4F05-A9C9-FDD0F8454343}"/>
                </a:ext>
              </a:extLst>
            </p:cNvPr>
            <p:cNvPicPr>
              <a:picLocks noChangeAspect="1"/>
            </p:cNvPicPr>
            <p:nvPr/>
          </p:nvPicPr>
          <p:blipFill>
            <a:blip r:embed="rId7"/>
            <a:stretch>
              <a:fillRect/>
            </a:stretch>
          </p:blipFill>
          <p:spPr>
            <a:xfrm>
              <a:off x="7333191" y="1455418"/>
              <a:ext cx="396250" cy="319201"/>
            </a:xfrm>
            <a:prstGeom prst="rect">
              <a:avLst/>
            </a:prstGeom>
          </p:spPr>
        </p:pic>
      </p:grpSp>
      <p:cxnSp>
        <p:nvCxnSpPr>
          <p:cNvPr id="61" name="直線コネクタ 60">
            <a:extLst>
              <a:ext uri="{FF2B5EF4-FFF2-40B4-BE49-F238E27FC236}">
                <a16:creationId xmlns:a16="http://schemas.microsoft.com/office/drawing/2014/main" id="{EC335193-DFFF-4192-B0D1-D35B54229ADF}"/>
              </a:ext>
            </a:extLst>
          </p:cNvPr>
          <p:cNvCxnSpPr/>
          <p:nvPr/>
        </p:nvCxnSpPr>
        <p:spPr>
          <a:xfrm>
            <a:off x="6096000" y="635293"/>
            <a:ext cx="0" cy="58893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721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2D3D94C-38E5-234C-9149-866DEE30FDD2}"/>
              </a:ext>
            </a:extLst>
          </p:cNvPr>
          <p:cNvSpPr>
            <a:spLocks noGrp="1"/>
          </p:cNvSpPr>
          <p:nvPr>
            <p:ph type="title"/>
          </p:nvPr>
        </p:nvSpPr>
        <p:spPr>
          <a:xfrm>
            <a:off x="0" y="-59961"/>
            <a:ext cx="12192000" cy="662782"/>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p>
            <a:r>
              <a:rPr kumimoji="1" lang="en-US" altLang="ja-JP" sz="2400" b="1" dirty="0">
                <a:latin typeface="ＭＳ Ｐゴシック" panose="020B0600070205080204" pitchFamily="50" charset="-128"/>
                <a:ea typeface="ＭＳ Ｐゴシック" panose="020B0600070205080204" pitchFamily="50" charset="-128"/>
              </a:rPr>
              <a:t>  </a:t>
            </a:r>
            <a:r>
              <a:rPr kumimoji="1" lang="ja-JP" altLang="en-US" sz="2400" b="1">
                <a:latin typeface="ＭＳ Ｐゴシック" panose="020B0600070205080204" pitchFamily="50" charset="-128"/>
                <a:ea typeface="ＭＳ Ｐゴシック" panose="020B0600070205080204" pitchFamily="50" charset="-128"/>
              </a:rPr>
              <a:t>　　　　　　　　　　</a:t>
            </a:r>
            <a:r>
              <a:rPr kumimoji="1" lang="ja-JP" altLang="en-US" sz="3200" b="1">
                <a:latin typeface="ＭＳ Ｐゴシック" panose="020B0600070205080204" pitchFamily="50" charset="-128"/>
                <a:ea typeface="ＭＳ Ｐゴシック" panose="020B0600070205080204" pitchFamily="50" charset="-128"/>
              </a:rPr>
              <a:t>なぜ</a:t>
            </a:r>
            <a:r>
              <a:rPr kumimoji="1" lang="ja-JP" altLang="en-US" sz="3200" b="1" dirty="0">
                <a:latin typeface="ＭＳ Ｐゴシック" panose="020B0600070205080204" pitchFamily="50" charset="-128"/>
                <a:ea typeface="ＭＳ Ｐゴシック" panose="020B0600070205080204" pitchFamily="50" charset="-128"/>
              </a:rPr>
              <a:t>不規則抗体の情報が必要となるの？</a:t>
            </a:r>
            <a:endParaRPr kumimoji="1" lang="ja-JP" altLang="en-US" sz="2400" b="1" dirty="0">
              <a:latin typeface="ＭＳ Ｐゴシック" panose="020B0600070205080204" pitchFamily="50" charset="-128"/>
              <a:ea typeface="ＭＳ Ｐゴシック" panose="020B0600070205080204" pitchFamily="50" charset="-128"/>
            </a:endParaRPr>
          </a:p>
        </p:txBody>
      </p:sp>
      <p:grpSp>
        <p:nvGrpSpPr>
          <p:cNvPr id="2" name="グループ化 1">
            <a:extLst>
              <a:ext uri="{FF2B5EF4-FFF2-40B4-BE49-F238E27FC236}">
                <a16:creationId xmlns:a16="http://schemas.microsoft.com/office/drawing/2014/main" id="{04EF31AA-6AC8-4908-B4AF-889ED93EADE2}"/>
              </a:ext>
            </a:extLst>
          </p:cNvPr>
          <p:cNvGrpSpPr/>
          <p:nvPr/>
        </p:nvGrpSpPr>
        <p:grpSpPr>
          <a:xfrm>
            <a:off x="7168515" y="1696066"/>
            <a:ext cx="4407765" cy="2755636"/>
            <a:chOff x="1224915" y="1845980"/>
            <a:chExt cx="4407765" cy="2755636"/>
          </a:xfrm>
        </p:grpSpPr>
        <p:grpSp>
          <p:nvGrpSpPr>
            <p:cNvPr id="9" name="グループ化 8">
              <a:extLst>
                <a:ext uri="{FF2B5EF4-FFF2-40B4-BE49-F238E27FC236}">
                  <a16:creationId xmlns:a16="http://schemas.microsoft.com/office/drawing/2014/main" id="{0C26AABD-258E-624E-8581-5BB831B51BD7}"/>
                </a:ext>
              </a:extLst>
            </p:cNvPr>
            <p:cNvGrpSpPr/>
            <p:nvPr/>
          </p:nvGrpSpPr>
          <p:grpSpPr>
            <a:xfrm>
              <a:off x="1224915" y="1964462"/>
              <a:ext cx="1152977" cy="2580023"/>
              <a:chOff x="1205857" y="1487838"/>
              <a:chExt cx="1320367" cy="2984921"/>
            </a:xfrm>
          </p:grpSpPr>
          <p:sp>
            <p:nvSpPr>
              <p:cNvPr id="26" name="吹き出し: 円形 59">
                <a:extLst>
                  <a:ext uri="{FF2B5EF4-FFF2-40B4-BE49-F238E27FC236}">
                    <a16:creationId xmlns:a16="http://schemas.microsoft.com/office/drawing/2014/main" id="{D5255D63-7BB5-8E43-8FA1-24E481B074A3}"/>
                  </a:ext>
                </a:extLst>
              </p:cNvPr>
              <p:cNvSpPr/>
              <p:nvPr/>
            </p:nvSpPr>
            <p:spPr>
              <a:xfrm>
                <a:off x="1205857" y="1487838"/>
                <a:ext cx="1320367" cy="1317355"/>
              </a:xfrm>
              <a:prstGeom prst="wedgeEllipseCallout">
                <a:avLst>
                  <a:gd name="adj1" fmla="val -52969"/>
                  <a:gd name="adj2" fmla="val 367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5B17871D-0B2F-154F-95EC-8CE06248EC11}"/>
                  </a:ext>
                </a:extLst>
              </p:cNvPr>
              <p:cNvGrpSpPr/>
              <p:nvPr/>
            </p:nvGrpSpPr>
            <p:grpSpPr>
              <a:xfrm>
                <a:off x="1535655" y="2247254"/>
                <a:ext cx="277645" cy="394121"/>
                <a:chOff x="7968343" y="3021874"/>
                <a:chExt cx="731520" cy="1219200"/>
              </a:xfrm>
            </p:grpSpPr>
            <p:cxnSp>
              <p:nvCxnSpPr>
                <p:cNvPr id="22" name="直線コネクタ 21">
                  <a:extLst>
                    <a:ext uri="{FF2B5EF4-FFF2-40B4-BE49-F238E27FC236}">
                      <a16:creationId xmlns:a16="http://schemas.microsoft.com/office/drawing/2014/main" id="{781EF9F3-4E2E-764C-A364-9CE383E17356}"/>
                    </a:ext>
                  </a:extLst>
                </p:cNvPr>
                <p:cNvCxnSpPr>
                  <a:cxnSpLocks/>
                </p:cNvCxnSpPr>
                <p:nvPr/>
              </p:nvCxnSpPr>
              <p:spPr>
                <a:xfrm>
                  <a:off x="8351520" y="3422468"/>
                  <a:ext cx="0" cy="818606"/>
                </a:xfrm>
                <a:prstGeom prst="line">
                  <a:avLst/>
                </a:prstGeom>
                <a:ln w="57150"/>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D4B8768C-C119-7848-9C5E-D998063F4CEA}"/>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BC1351E1-6AB4-1A42-A132-3FD0C802132C}"/>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12" name="グループ化 11">
                <a:extLst>
                  <a:ext uri="{FF2B5EF4-FFF2-40B4-BE49-F238E27FC236}">
                    <a16:creationId xmlns:a16="http://schemas.microsoft.com/office/drawing/2014/main" id="{864E7454-CD4E-E34F-83E2-6AFBDC30078D}"/>
                  </a:ext>
                </a:extLst>
              </p:cNvPr>
              <p:cNvGrpSpPr/>
              <p:nvPr/>
            </p:nvGrpSpPr>
            <p:grpSpPr>
              <a:xfrm rot="968353">
                <a:off x="1986772" y="2220918"/>
                <a:ext cx="314752" cy="345865"/>
                <a:chOff x="7968343" y="3021874"/>
                <a:chExt cx="731520" cy="1219200"/>
              </a:xfrm>
            </p:grpSpPr>
            <p:cxnSp>
              <p:nvCxnSpPr>
                <p:cNvPr id="19" name="直線コネクタ 18">
                  <a:extLst>
                    <a:ext uri="{FF2B5EF4-FFF2-40B4-BE49-F238E27FC236}">
                      <a16:creationId xmlns:a16="http://schemas.microsoft.com/office/drawing/2014/main" id="{E662D389-F54F-C548-8880-EE0ABD5CE42C}"/>
                    </a:ext>
                  </a:extLst>
                </p:cNvPr>
                <p:cNvCxnSpPr>
                  <a:cxnSpLocks/>
                </p:cNvCxnSpPr>
                <p:nvPr/>
              </p:nvCxnSpPr>
              <p:spPr>
                <a:xfrm>
                  <a:off x="8351520" y="3422468"/>
                  <a:ext cx="0" cy="818606"/>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5E03BFB1-AF32-3F47-AE0C-72231C554DBB}"/>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F5267098-258D-8544-84C3-EFBC60653437}"/>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13" name="グループ化 12">
                <a:extLst>
                  <a:ext uri="{FF2B5EF4-FFF2-40B4-BE49-F238E27FC236}">
                    <a16:creationId xmlns:a16="http://schemas.microsoft.com/office/drawing/2014/main" id="{25746563-B041-E34B-A6B6-2D50C63BBE3B}"/>
                  </a:ext>
                </a:extLst>
              </p:cNvPr>
              <p:cNvGrpSpPr/>
              <p:nvPr/>
            </p:nvGrpSpPr>
            <p:grpSpPr>
              <a:xfrm rot="16200000">
                <a:off x="1716555" y="1670060"/>
                <a:ext cx="321335" cy="368103"/>
                <a:chOff x="7968343" y="3021874"/>
                <a:chExt cx="731520" cy="1219200"/>
              </a:xfrm>
            </p:grpSpPr>
            <p:cxnSp>
              <p:nvCxnSpPr>
                <p:cNvPr id="16" name="直線コネクタ 15">
                  <a:extLst>
                    <a:ext uri="{FF2B5EF4-FFF2-40B4-BE49-F238E27FC236}">
                      <a16:creationId xmlns:a16="http://schemas.microsoft.com/office/drawing/2014/main" id="{706A7422-D4D3-D042-A7D3-60242DDDCA79}"/>
                    </a:ext>
                  </a:extLst>
                </p:cNvPr>
                <p:cNvCxnSpPr>
                  <a:cxnSpLocks/>
                </p:cNvCxnSpPr>
                <p:nvPr/>
              </p:nvCxnSpPr>
              <p:spPr>
                <a:xfrm>
                  <a:off x="8351520" y="3422468"/>
                  <a:ext cx="0" cy="818606"/>
                </a:xfrm>
                <a:prstGeom prst="line">
                  <a:avLst/>
                </a:prstGeom>
                <a:ln w="57150"/>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7D26BEBB-C510-304A-9BFF-43832694E69E}"/>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A0021730-C32E-EE49-8DA3-5C5F2F85627A}"/>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pic>
            <p:nvPicPr>
              <p:cNvPr id="14" name="図 13" descr="ボトル が含まれている画像&#10;&#10;自動的に生成された説明">
                <a:extLst>
                  <a:ext uri="{FF2B5EF4-FFF2-40B4-BE49-F238E27FC236}">
                    <a16:creationId xmlns:a16="http://schemas.microsoft.com/office/drawing/2014/main" id="{DBBCB848-3B38-B84A-8DA5-68616014E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655" y="3580491"/>
                <a:ext cx="641540" cy="892268"/>
              </a:xfrm>
              <a:prstGeom prst="rect">
                <a:avLst/>
              </a:prstGeom>
            </p:spPr>
          </p:pic>
          <p:sp>
            <p:nvSpPr>
              <p:cNvPr id="15" name="テキスト ボックス 14">
                <a:extLst>
                  <a:ext uri="{FF2B5EF4-FFF2-40B4-BE49-F238E27FC236}">
                    <a16:creationId xmlns:a16="http://schemas.microsoft.com/office/drawing/2014/main" id="{39223C0F-82E3-0D49-995B-D722C6CFD889}"/>
                  </a:ext>
                </a:extLst>
              </p:cNvPr>
              <p:cNvSpPr txBox="1"/>
              <p:nvPr/>
            </p:nvSpPr>
            <p:spPr>
              <a:xfrm>
                <a:off x="1363850" y="3161655"/>
                <a:ext cx="1100380" cy="356078"/>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検査陽性</a:t>
                </a:r>
              </a:p>
            </p:txBody>
          </p:sp>
        </p:grpSp>
        <p:grpSp>
          <p:nvGrpSpPr>
            <p:cNvPr id="27" name="グループ化 26">
              <a:extLst>
                <a:ext uri="{FF2B5EF4-FFF2-40B4-BE49-F238E27FC236}">
                  <a16:creationId xmlns:a16="http://schemas.microsoft.com/office/drawing/2014/main" id="{99841521-C3DE-E940-B509-85DBDA26E82C}"/>
                </a:ext>
              </a:extLst>
            </p:cNvPr>
            <p:cNvGrpSpPr/>
            <p:nvPr/>
          </p:nvGrpSpPr>
          <p:grpSpPr>
            <a:xfrm>
              <a:off x="3411422" y="1845980"/>
              <a:ext cx="2038218" cy="2046894"/>
              <a:chOff x="125689" y="1445094"/>
              <a:chExt cx="2354040" cy="2215591"/>
            </a:xfrm>
          </p:grpSpPr>
          <p:pic>
            <p:nvPicPr>
              <p:cNvPr id="28" name="図 27" descr="おもちゃ, レゴ が含まれている画像&#10;&#10;自動的に生成された説明">
                <a:extLst>
                  <a:ext uri="{FF2B5EF4-FFF2-40B4-BE49-F238E27FC236}">
                    <a16:creationId xmlns:a16="http://schemas.microsoft.com/office/drawing/2014/main" id="{D790EBDE-B706-B144-BDE2-5B3F97F58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9" y="1445094"/>
                <a:ext cx="923163" cy="2215591"/>
              </a:xfrm>
              <a:prstGeom prst="rect">
                <a:avLst/>
              </a:prstGeom>
            </p:spPr>
          </p:pic>
          <p:sp>
            <p:nvSpPr>
              <p:cNvPr id="29" name="吹き出し: 円形 76">
                <a:extLst>
                  <a:ext uri="{FF2B5EF4-FFF2-40B4-BE49-F238E27FC236}">
                    <a16:creationId xmlns:a16="http://schemas.microsoft.com/office/drawing/2014/main" id="{FCF02C5B-B0CB-E345-8B46-75A2B9AEAD48}"/>
                  </a:ext>
                </a:extLst>
              </p:cNvPr>
              <p:cNvSpPr/>
              <p:nvPr/>
            </p:nvSpPr>
            <p:spPr>
              <a:xfrm>
                <a:off x="1159361" y="1456841"/>
                <a:ext cx="1320368" cy="1317356"/>
              </a:xfrm>
              <a:prstGeom prst="wedgeEllipseCallout">
                <a:avLst>
                  <a:gd name="adj1" fmla="val -52969"/>
                  <a:gd name="adj2" fmla="val 367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矢印: 右 77">
              <a:extLst>
                <a:ext uri="{FF2B5EF4-FFF2-40B4-BE49-F238E27FC236}">
                  <a16:creationId xmlns:a16="http://schemas.microsoft.com/office/drawing/2014/main" id="{5965A125-9F8E-154D-8FE7-9E8501947502}"/>
                </a:ext>
              </a:extLst>
            </p:cNvPr>
            <p:cNvSpPr/>
            <p:nvPr/>
          </p:nvSpPr>
          <p:spPr>
            <a:xfrm>
              <a:off x="2515890" y="2679020"/>
              <a:ext cx="765296" cy="488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1893330-6A20-304E-A532-22B477C67F13}"/>
                </a:ext>
              </a:extLst>
            </p:cNvPr>
            <p:cNvSpPr txBox="1"/>
            <p:nvPr/>
          </p:nvSpPr>
          <p:spPr>
            <a:xfrm>
              <a:off x="2493071" y="1964462"/>
              <a:ext cx="902290" cy="523220"/>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数ヶ月</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数年後</a:t>
              </a:r>
              <a:endParaRPr kumimoji="1" lang="ja-JP" altLang="en-US" sz="1400" dirty="0">
                <a:latin typeface="ＭＳ Ｐゴシック" panose="020B0600070205080204" pitchFamily="50" charset="-128"/>
                <a:ea typeface="ＭＳ Ｐゴシック" panose="020B0600070205080204" pitchFamily="50" charset="-128"/>
              </a:endParaRPr>
            </a:p>
          </p:txBody>
        </p:sp>
        <p:pic>
          <p:nvPicPr>
            <p:cNvPr id="34" name="図 33" descr="ボトル が含まれている画像&#10;&#10;自動的に生成された説明">
              <a:extLst>
                <a:ext uri="{FF2B5EF4-FFF2-40B4-BE49-F238E27FC236}">
                  <a16:creationId xmlns:a16="http://schemas.microsoft.com/office/drawing/2014/main" id="{3DE48120-59B4-024C-A08B-48CE33AEE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923" y="3830382"/>
              <a:ext cx="560208" cy="771234"/>
            </a:xfrm>
            <a:prstGeom prst="rect">
              <a:avLst/>
            </a:prstGeom>
          </p:spPr>
        </p:pic>
        <p:sp>
          <p:nvSpPr>
            <p:cNvPr id="35" name="テキスト ボックス 34">
              <a:extLst>
                <a:ext uri="{FF2B5EF4-FFF2-40B4-BE49-F238E27FC236}">
                  <a16:creationId xmlns:a16="http://schemas.microsoft.com/office/drawing/2014/main" id="{8EAE4604-3F2B-734E-8FB0-8DE2A505B5C4}"/>
                </a:ext>
              </a:extLst>
            </p:cNvPr>
            <p:cNvSpPr txBox="1"/>
            <p:nvPr/>
          </p:nvSpPr>
          <p:spPr>
            <a:xfrm>
              <a:off x="4247796" y="3292514"/>
              <a:ext cx="1384884" cy="523220"/>
            </a:xfrm>
            <a:prstGeom prst="rect">
              <a:avLst/>
            </a:prstGeom>
            <a:noFill/>
          </p:spPr>
          <p:txBody>
            <a:bodyPr wrap="square" rtlCol="0">
              <a:spAutoFit/>
            </a:bodyPr>
            <a:lstStyle/>
            <a:p>
              <a:r>
                <a:rPr kumimoji="1" lang="ja-JP" altLang="en-US" sz="1400">
                  <a:latin typeface="ＭＳ Ｐゴシック" panose="020B0600070205080204" pitchFamily="50" charset="-128"/>
                  <a:ea typeface="ＭＳ Ｐゴシック" panose="020B0600070205080204" pitchFamily="50" charset="-128"/>
                </a:rPr>
                <a:t>　　検査</a:t>
              </a:r>
              <a:r>
                <a:rPr lang="ja-JP" altLang="en-US" sz="1400">
                  <a:latin typeface="ＭＳ Ｐゴシック" panose="020B0600070205080204" pitchFamily="50" charset="-128"/>
                  <a:ea typeface="ＭＳ Ｐゴシック" panose="020B0600070205080204" pitchFamily="50" charset="-128"/>
                </a:rPr>
                <a:t>陰性</a:t>
              </a:r>
              <a:endParaRPr lang="en-US" altLang="ja-JP" sz="1400" dirty="0">
                <a:latin typeface="ＭＳ Ｐゴシック" panose="020B0600070205080204" pitchFamily="50" charset="-128"/>
                <a:ea typeface="ＭＳ Ｐゴシック" panose="020B0600070205080204" pitchFamily="50" charset="-128"/>
              </a:endParaRPr>
            </a:p>
            <a:p>
              <a:r>
                <a:rPr kumimoji="1" lang="ja-JP" altLang="en-US" sz="1400">
                  <a:latin typeface="ＭＳ Ｐゴシック" panose="020B0600070205080204" pitchFamily="50" charset="-128"/>
                  <a:ea typeface="ＭＳ Ｐゴシック" panose="020B0600070205080204" pitchFamily="50" charset="-128"/>
                </a:rPr>
                <a:t>（本当は陽性）</a:t>
              </a:r>
              <a:endParaRPr kumimoji="1" lang="ja-JP" altLang="en-US" sz="1400" dirty="0">
                <a:latin typeface="ＭＳ Ｐゴシック" panose="020B0600070205080204" pitchFamily="50" charset="-128"/>
                <a:ea typeface="ＭＳ Ｐゴシック" panose="020B0600070205080204" pitchFamily="50" charset="-128"/>
              </a:endParaRPr>
            </a:p>
          </p:txBody>
        </p:sp>
      </p:grpSp>
      <p:sp>
        <p:nvSpPr>
          <p:cNvPr id="36" name="テキスト ボックス 35">
            <a:extLst>
              <a:ext uri="{FF2B5EF4-FFF2-40B4-BE49-F238E27FC236}">
                <a16:creationId xmlns:a16="http://schemas.microsoft.com/office/drawing/2014/main" id="{83ABDC5D-3C66-9345-95F2-FD09A773C32E}"/>
              </a:ext>
            </a:extLst>
          </p:cNvPr>
          <p:cNvSpPr txBox="1"/>
          <p:nvPr/>
        </p:nvSpPr>
        <p:spPr>
          <a:xfrm>
            <a:off x="6227900" y="4835758"/>
            <a:ext cx="5703376" cy="646331"/>
          </a:xfrm>
          <a:prstGeom prst="rect">
            <a:avLst/>
          </a:prstGeom>
          <a:noFill/>
          <a:ln>
            <a:noFill/>
          </a:ln>
        </p:spPr>
        <p:txBody>
          <a:bodyPr wrap="square" rtlCol="0">
            <a:spAutoFit/>
          </a:bodyPr>
          <a:lstStyle/>
          <a:p>
            <a:pPr marL="285750" indent="-28575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不規則抗体は、だんだん体の中で抗体の力が弱くなり採血検査で見つけることができなくなります。</a:t>
            </a:r>
            <a:endParaRPr lang="en-US" altLang="ja-JP" dirty="0">
              <a:latin typeface="ＭＳ Ｐゴシック" panose="020B0600070205080204" pitchFamily="50" charset="-128"/>
              <a:ea typeface="ＭＳ Ｐゴシック" panose="020B0600070205080204" pitchFamily="50" charset="-128"/>
            </a:endParaRPr>
          </a:p>
        </p:txBody>
      </p:sp>
      <p:sp>
        <p:nvSpPr>
          <p:cNvPr id="38" name="テキスト ボックス 37">
            <a:extLst>
              <a:ext uri="{FF2B5EF4-FFF2-40B4-BE49-F238E27FC236}">
                <a16:creationId xmlns:a16="http://schemas.microsoft.com/office/drawing/2014/main" id="{7FDA4C82-7329-7C48-A23C-338A8243CBD1}"/>
              </a:ext>
            </a:extLst>
          </p:cNvPr>
          <p:cNvSpPr txBox="1"/>
          <p:nvPr/>
        </p:nvSpPr>
        <p:spPr>
          <a:xfrm>
            <a:off x="6144491" y="651576"/>
            <a:ext cx="5475603" cy="461665"/>
          </a:xfrm>
          <a:prstGeom prst="rect">
            <a:avLst/>
          </a:prstGeom>
          <a:noFill/>
        </p:spPr>
        <p:txBody>
          <a:bodyPr wrap="square" rtlCol="0">
            <a:spAutoFit/>
          </a:bodyPr>
          <a:lstStyle/>
          <a:p>
            <a:r>
              <a:rPr lang="ja-JP" altLang="en-US" sz="2400" b="1" dirty="0">
                <a:solidFill>
                  <a:srgbClr val="900E75"/>
                </a:solidFill>
              </a:rPr>
              <a:t>不規則抗体は弱くなる</a:t>
            </a:r>
            <a:endParaRPr kumimoji="1" lang="ja-JP" altLang="en-US" sz="2400" b="1" dirty="0">
              <a:solidFill>
                <a:srgbClr val="900E75"/>
              </a:solidFill>
            </a:endParaRPr>
          </a:p>
        </p:txBody>
      </p:sp>
      <p:sp>
        <p:nvSpPr>
          <p:cNvPr id="42" name="テキスト ボックス 41">
            <a:extLst>
              <a:ext uri="{FF2B5EF4-FFF2-40B4-BE49-F238E27FC236}">
                <a16:creationId xmlns:a16="http://schemas.microsoft.com/office/drawing/2014/main" id="{D2B5BC78-F7C0-EF47-88F1-2E1BAE49A77A}"/>
              </a:ext>
            </a:extLst>
          </p:cNvPr>
          <p:cNvSpPr txBox="1"/>
          <p:nvPr/>
        </p:nvSpPr>
        <p:spPr>
          <a:xfrm>
            <a:off x="6227900" y="5482089"/>
            <a:ext cx="5703376" cy="923330"/>
          </a:xfrm>
          <a:prstGeom prst="rect">
            <a:avLst/>
          </a:prstGeom>
          <a:noFill/>
          <a:ln>
            <a:noFill/>
          </a:ln>
        </p:spPr>
        <p:txBody>
          <a:bodyPr wrap="square" rtlCol="0">
            <a:spAutoFit/>
          </a:bodyPr>
          <a:lstStyle/>
          <a:p>
            <a:pPr marL="285750" indent="-28575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検査で見つけることができないくらい不規則抗体が弱くなっていても、「反応する赤血球製剤」を輸血してしまうと、副作用が起きることがあります。</a:t>
            </a:r>
            <a:endParaRPr lang="en-US" altLang="ja-JP" dirty="0">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425EF492-F056-4DD2-B7D5-E2AD865D4095}"/>
              </a:ext>
            </a:extLst>
          </p:cNvPr>
          <p:cNvSpPr txBox="1"/>
          <p:nvPr/>
        </p:nvSpPr>
        <p:spPr>
          <a:xfrm>
            <a:off x="326626" y="4835758"/>
            <a:ext cx="5769374" cy="2308324"/>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「反応する赤血球製剤」を輸血した時の主な副反応として、貧血・悪寒・発熱ときには臓器障害を引き起こしてしまいます。</a:t>
            </a: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妊娠時には患者様の不規則抗体と胎児の赤血球が　反応し、胎児に貧血や黄疸などの副作用を起こしてしまうことがあります。</a:t>
            </a: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p:txBody>
      </p:sp>
      <p:pic>
        <p:nvPicPr>
          <p:cNvPr id="6" name="図 5" descr="食品 が含まれている画像&#10;&#10;自動的に生成された説明">
            <a:extLst>
              <a:ext uri="{FF2B5EF4-FFF2-40B4-BE49-F238E27FC236}">
                <a16:creationId xmlns:a16="http://schemas.microsoft.com/office/drawing/2014/main" id="{8A9B2EA5-B547-402E-B077-E6109565B522}"/>
              </a:ext>
            </a:extLst>
          </p:cNvPr>
          <p:cNvPicPr>
            <a:picLocks noChangeAspect="1"/>
          </p:cNvPicPr>
          <p:nvPr/>
        </p:nvPicPr>
        <p:blipFill>
          <a:blip r:embed="rId4"/>
          <a:stretch>
            <a:fillRect/>
          </a:stretch>
        </p:blipFill>
        <p:spPr>
          <a:xfrm>
            <a:off x="4062714" y="3340335"/>
            <a:ext cx="814289" cy="1054236"/>
          </a:xfrm>
          <a:prstGeom prst="rect">
            <a:avLst/>
          </a:prstGeom>
        </p:spPr>
      </p:pic>
      <p:pic>
        <p:nvPicPr>
          <p:cNvPr id="8" name="図 7">
            <a:extLst>
              <a:ext uri="{FF2B5EF4-FFF2-40B4-BE49-F238E27FC236}">
                <a16:creationId xmlns:a16="http://schemas.microsoft.com/office/drawing/2014/main" id="{5FE2ABBB-370D-49CE-9E39-8D1FF1CC1A3B}"/>
              </a:ext>
            </a:extLst>
          </p:cNvPr>
          <p:cNvPicPr>
            <a:picLocks noChangeAspect="1"/>
          </p:cNvPicPr>
          <p:nvPr/>
        </p:nvPicPr>
        <p:blipFill>
          <a:blip r:embed="rId5"/>
          <a:stretch>
            <a:fillRect/>
          </a:stretch>
        </p:blipFill>
        <p:spPr>
          <a:xfrm>
            <a:off x="1857449" y="1581182"/>
            <a:ext cx="724586" cy="982833"/>
          </a:xfrm>
          <a:prstGeom prst="rect">
            <a:avLst/>
          </a:prstGeom>
        </p:spPr>
      </p:pic>
      <p:grpSp>
        <p:nvGrpSpPr>
          <p:cNvPr id="51" name="グループ化 50">
            <a:extLst>
              <a:ext uri="{FF2B5EF4-FFF2-40B4-BE49-F238E27FC236}">
                <a16:creationId xmlns:a16="http://schemas.microsoft.com/office/drawing/2014/main" id="{EDAAABA4-7E6F-45DA-BDF0-201F491C2170}"/>
              </a:ext>
            </a:extLst>
          </p:cNvPr>
          <p:cNvGrpSpPr/>
          <p:nvPr/>
        </p:nvGrpSpPr>
        <p:grpSpPr>
          <a:xfrm>
            <a:off x="4469859" y="1435355"/>
            <a:ext cx="1443674" cy="1067279"/>
            <a:chOff x="2063939" y="2188794"/>
            <a:chExt cx="2480573" cy="1720019"/>
          </a:xfrm>
        </p:grpSpPr>
        <p:pic>
          <p:nvPicPr>
            <p:cNvPr id="47" name="図 46" descr="テキスト が含まれている画像&#10;&#10;自動的に生成された説明">
              <a:extLst>
                <a:ext uri="{FF2B5EF4-FFF2-40B4-BE49-F238E27FC236}">
                  <a16:creationId xmlns:a16="http://schemas.microsoft.com/office/drawing/2014/main" id="{BE8B2EEB-B406-4EAE-8993-39F3D51BFAB4}"/>
                </a:ext>
              </a:extLst>
            </p:cNvPr>
            <p:cNvPicPr>
              <a:picLocks noChangeAspect="1"/>
            </p:cNvPicPr>
            <p:nvPr/>
          </p:nvPicPr>
          <p:blipFill>
            <a:blip r:embed="rId6"/>
            <a:stretch>
              <a:fillRect/>
            </a:stretch>
          </p:blipFill>
          <p:spPr>
            <a:xfrm>
              <a:off x="2063939" y="2670391"/>
              <a:ext cx="1078554" cy="1238422"/>
            </a:xfrm>
            <a:prstGeom prst="rect">
              <a:avLst/>
            </a:prstGeom>
          </p:spPr>
        </p:pic>
        <p:pic>
          <p:nvPicPr>
            <p:cNvPr id="45" name="図 44" descr="布, 部屋 が含まれている画像&#10;&#10;自動的に生成された説明">
              <a:extLst>
                <a:ext uri="{FF2B5EF4-FFF2-40B4-BE49-F238E27FC236}">
                  <a16:creationId xmlns:a16="http://schemas.microsoft.com/office/drawing/2014/main" id="{E948B582-EFA0-452F-B75D-3F19F863C4F2}"/>
                </a:ext>
              </a:extLst>
            </p:cNvPr>
            <p:cNvPicPr>
              <a:picLocks noChangeAspect="1"/>
            </p:cNvPicPr>
            <p:nvPr/>
          </p:nvPicPr>
          <p:blipFill>
            <a:blip r:embed="rId7"/>
            <a:stretch>
              <a:fillRect/>
            </a:stretch>
          </p:blipFill>
          <p:spPr>
            <a:xfrm>
              <a:off x="3221112" y="2332925"/>
              <a:ext cx="1164898" cy="963672"/>
            </a:xfrm>
            <a:prstGeom prst="rect">
              <a:avLst/>
            </a:prstGeom>
          </p:spPr>
        </p:pic>
        <p:sp>
          <p:nvSpPr>
            <p:cNvPr id="50" name="吹き出し: 円形 49">
              <a:extLst>
                <a:ext uri="{FF2B5EF4-FFF2-40B4-BE49-F238E27FC236}">
                  <a16:creationId xmlns:a16="http://schemas.microsoft.com/office/drawing/2014/main" id="{1AFFE81D-FDA7-47BD-94E6-74C3A7C7FAF8}"/>
                </a:ext>
              </a:extLst>
            </p:cNvPr>
            <p:cNvSpPr/>
            <p:nvPr/>
          </p:nvSpPr>
          <p:spPr>
            <a:xfrm>
              <a:off x="3057525" y="2188794"/>
              <a:ext cx="1486987" cy="1203693"/>
            </a:xfrm>
            <a:prstGeom prst="wedgeEllipseCallout">
              <a:avLst>
                <a:gd name="adj1" fmla="val -45027"/>
                <a:gd name="adj2" fmla="val 5910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3" name="図 52">
            <a:extLst>
              <a:ext uri="{FF2B5EF4-FFF2-40B4-BE49-F238E27FC236}">
                <a16:creationId xmlns:a16="http://schemas.microsoft.com/office/drawing/2014/main" id="{CAB50024-EEA9-4C6C-9BC7-94CBCE730DA0}"/>
              </a:ext>
            </a:extLst>
          </p:cNvPr>
          <p:cNvPicPr>
            <a:picLocks noChangeAspect="1"/>
          </p:cNvPicPr>
          <p:nvPr/>
        </p:nvPicPr>
        <p:blipFill>
          <a:blip r:embed="rId8"/>
          <a:stretch>
            <a:fillRect/>
          </a:stretch>
        </p:blipFill>
        <p:spPr>
          <a:xfrm>
            <a:off x="2943965" y="1648936"/>
            <a:ext cx="1133250" cy="806961"/>
          </a:xfrm>
          <a:prstGeom prst="rect">
            <a:avLst/>
          </a:prstGeom>
        </p:spPr>
      </p:pic>
      <p:sp>
        <p:nvSpPr>
          <p:cNvPr id="54" name="テキスト ボックス 53">
            <a:extLst>
              <a:ext uri="{FF2B5EF4-FFF2-40B4-BE49-F238E27FC236}">
                <a16:creationId xmlns:a16="http://schemas.microsoft.com/office/drawing/2014/main" id="{1EB78FF9-F647-4444-A9D5-951533DB9F84}"/>
              </a:ext>
            </a:extLst>
          </p:cNvPr>
          <p:cNvSpPr txBox="1"/>
          <p:nvPr/>
        </p:nvSpPr>
        <p:spPr>
          <a:xfrm>
            <a:off x="326626" y="635293"/>
            <a:ext cx="2418826" cy="461665"/>
          </a:xfrm>
          <a:prstGeom prst="rect">
            <a:avLst/>
          </a:prstGeom>
          <a:noFill/>
        </p:spPr>
        <p:txBody>
          <a:bodyPr wrap="square" rtlCol="0">
            <a:spAutoFit/>
          </a:bodyPr>
          <a:lstStyle/>
          <a:p>
            <a:r>
              <a:rPr kumimoji="1" lang="ja-JP" altLang="en-US" sz="2400" dirty="0">
                <a:solidFill>
                  <a:srgbClr val="900E75"/>
                </a:solidFill>
                <a:latin typeface="ＭＳ ゴシック" panose="020B0609070205080204" pitchFamily="49" charset="-128"/>
                <a:ea typeface="ＭＳ ゴシック" panose="020B0609070205080204" pitchFamily="49" charset="-128"/>
              </a:rPr>
              <a:t>主な副反応</a:t>
            </a:r>
          </a:p>
        </p:txBody>
      </p:sp>
      <p:pic>
        <p:nvPicPr>
          <p:cNvPr id="5" name="図 4">
            <a:extLst>
              <a:ext uri="{FF2B5EF4-FFF2-40B4-BE49-F238E27FC236}">
                <a16:creationId xmlns:a16="http://schemas.microsoft.com/office/drawing/2014/main" id="{68C52D9B-BFF7-4B82-9AA9-E8B74635B54D}"/>
              </a:ext>
            </a:extLst>
          </p:cNvPr>
          <p:cNvPicPr>
            <a:picLocks noChangeAspect="1"/>
          </p:cNvPicPr>
          <p:nvPr/>
        </p:nvPicPr>
        <p:blipFill>
          <a:blip r:embed="rId9"/>
          <a:stretch>
            <a:fillRect/>
          </a:stretch>
        </p:blipFill>
        <p:spPr>
          <a:xfrm>
            <a:off x="457273" y="1573555"/>
            <a:ext cx="1095599" cy="1020276"/>
          </a:xfrm>
          <a:prstGeom prst="rect">
            <a:avLst/>
          </a:prstGeom>
        </p:spPr>
      </p:pic>
      <p:pic>
        <p:nvPicPr>
          <p:cNvPr id="62" name="図 61" descr="おもちゃ, レゴ が含まれている画像&#10;&#10;自動的に生成された説明">
            <a:extLst>
              <a:ext uri="{FF2B5EF4-FFF2-40B4-BE49-F238E27FC236}">
                <a16:creationId xmlns:a16="http://schemas.microsoft.com/office/drawing/2014/main" id="{8971C2C7-C265-439A-982C-D924D9ABF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68" y="1706919"/>
            <a:ext cx="799310" cy="2046894"/>
          </a:xfrm>
          <a:prstGeom prst="rect">
            <a:avLst/>
          </a:prstGeom>
        </p:spPr>
      </p:pic>
      <p:grpSp>
        <p:nvGrpSpPr>
          <p:cNvPr id="41" name="グループ化 40">
            <a:extLst>
              <a:ext uri="{FF2B5EF4-FFF2-40B4-BE49-F238E27FC236}">
                <a16:creationId xmlns:a16="http://schemas.microsoft.com/office/drawing/2014/main" id="{FCD17566-6EE6-46CB-B0B7-65D54E25C427}"/>
              </a:ext>
            </a:extLst>
          </p:cNvPr>
          <p:cNvGrpSpPr/>
          <p:nvPr/>
        </p:nvGrpSpPr>
        <p:grpSpPr>
          <a:xfrm>
            <a:off x="850503" y="3393139"/>
            <a:ext cx="2505517" cy="883896"/>
            <a:chOff x="6914558" y="3860377"/>
            <a:chExt cx="2505517" cy="883896"/>
          </a:xfrm>
        </p:grpSpPr>
        <p:pic>
          <p:nvPicPr>
            <p:cNvPr id="44" name="図 43" descr="座席, 椅子, 家具 が含まれている画像&#10;&#10;自動的に生成された説明">
              <a:extLst>
                <a:ext uri="{FF2B5EF4-FFF2-40B4-BE49-F238E27FC236}">
                  <a16:creationId xmlns:a16="http://schemas.microsoft.com/office/drawing/2014/main" id="{858BA2B4-69B9-4AB7-A75F-66E5AC5CBCA9}"/>
                </a:ext>
              </a:extLst>
            </p:cNvPr>
            <p:cNvPicPr>
              <a:picLocks noChangeAspect="1"/>
            </p:cNvPicPr>
            <p:nvPr/>
          </p:nvPicPr>
          <p:blipFill>
            <a:blip r:embed="rId10"/>
            <a:stretch>
              <a:fillRect/>
            </a:stretch>
          </p:blipFill>
          <p:spPr>
            <a:xfrm>
              <a:off x="8171805" y="4051206"/>
              <a:ext cx="229591" cy="184948"/>
            </a:xfrm>
            <a:prstGeom prst="rect">
              <a:avLst/>
            </a:prstGeom>
          </p:spPr>
        </p:pic>
        <p:pic>
          <p:nvPicPr>
            <p:cNvPr id="46" name="図 45" descr="座席, 椅子, 家具 が含まれている画像&#10;&#10;自動的に生成された説明">
              <a:extLst>
                <a:ext uri="{FF2B5EF4-FFF2-40B4-BE49-F238E27FC236}">
                  <a16:creationId xmlns:a16="http://schemas.microsoft.com/office/drawing/2014/main" id="{49E2E2EF-2739-45B2-852D-2DF8AEDF1114}"/>
                </a:ext>
              </a:extLst>
            </p:cNvPr>
            <p:cNvPicPr>
              <a:picLocks noChangeAspect="1"/>
            </p:cNvPicPr>
            <p:nvPr/>
          </p:nvPicPr>
          <p:blipFill>
            <a:blip r:embed="rId10"/>
            <a:stretch>
              <a:fillRect/>
            </a:stretch>
          </p:blipFill>
          <p:spPr>
            <a:xfrm>
              <a:off x="9005535" y="3935450"/>
              <a:ext cx="212048" cy="170816"/>
            </a:xfrm>
            <a:prstGeom prst="rect">
              <a:avLst/>
            </a:prstGeom>
          </p:spPr>
        </p:pic>
        <p:grpSp>
          <p:nvGrpSpPr>
            <p:cNvPr id="48" name="グループ化 47">
              <a:extLst>
                <a:ext uri="{FF2B5EF4-FFF2-40B4-BE49-F238E27FC236}">
                  <a16:creationId xmlns:a16="http://schemas.microsoft.com/office/drawing/2014/main" id="{F0922287-F2BA-430E-81AF-CBEFB2B19B98}"/>
                </a:ext>
              </a:extLst>
            </p:cNvPr>
            <p:cNvGrpSpPr/>
            <p:nvPr/>
          </p:nvGrpSpPr>
          <p:grpSpPr>
            <a:xfrm>
              <a:off x="6914558" y="3860377"/>
              <a:ext cx="2505517" cy="883896"/>
              <a:chOff x="6914558" y="3828857"/>
              <a:chExt cx="2505517" cy="883896"/>
            </a:xfrm>
          </p:grpSpPr>
          <p:pic>
            <p:nvPicPr>
              <p:cNvPr id="49" name="図 48" descr="食品, カップ が含まれている画像&#10;&#10;自動的に生成された説明">
                <a:extLst>
                  <a:ext uri="{FF2B5EF4-FFF2-40B4-BE49-F238E27FC236}">
                    <a16:creationId xmlns:a16="http://schemas.microsoft.com/office/drawing/2014/main" id="{3DA5B983-D8EE-4363-9ABE-E6E47D09EF74}"/>
                  </a:ext>
                </a:extLst>
              </p:cNvPr>
              <p:cNvPicPr>
                <a:picLocks noChangeAspect="1"/>
              </p:cNvPicPr>
              <p:nvPr/>
            </p:nvPicPr>
            <p:blipFill>
              <a:blip r:embed="rId11"/>
              <a:stretch>
                <a:fillRect/>
              </a:stretch>
            </p:blipFill>
            <p:spPr>
              <a:xfrm rot="10540957">
                <a:off x="8422596" y="3897631"/>
                <a:ext cx="571891" cy="584760"/>
              </a:xfrm>
              <a:prstGeom prst="rect">
                <a:avLst/>
              </a:prstGeom>
            </p:spPr>
          </p:pic>
          <p:grpSp>
            <p:nvGrpSpPr>
              <p:cNvPr id="52" name="グループ化 51">
                <a:extLst>
                  <a:ext uri="{FF2B5EF4-FFF2-40B4-BE49-F238E27FC236}">
                    <a16:creationId xmlns:a16="http://schemas.microsoft.com/office/drawing/2014/main" id="{0C1C412B-222C-4412-92B7-415133A4144D}"/>
                  </a:ext>
                </a:extLst>
              </p:cNvPr>
              <p:cNvGrpSpPr/>
              <p:nvPr/>
            </p:nvGrpSpPr>
            <p:grpSpPr>
              <a:xfrm>
                <a:off x="6914558" y="3828857"/>
                <a:ext cx="2505517" cy="883896"/>
                <a:chOff x="7752212" y="3855323"/>
                <a:chExt cx="2505517" cy="883896"/>
              </a:xfrm>
            </p:grpSpPr>
            <p:grpSp>
              <p:nvGrpSpPr>
                <p:cNvPr id="55" name="グループ化 54">
                  <a:extLst>
                    <a:ext uri="{FF2B5EF4-FFF2-40B4-BE49-F238E27FC236}">
                      <a16:creationId xmlns:a16="http://schemas.microsoft.com/office/drawing/2014/main" id="{D93B3D3D-42A6-4DC2-9B6F-1737EE326235}"/>
                    </a:ext>
                  </a:extLst>
                </p:cNvPr>
                <p:cNvGrpSpPr/>
                <p:nvPr/>
              </p:nvGrpSpPr>
              <p:grpSpPr>
                <a:xfrm>
                  <a:off x="9875663" y="4082274"/>
                  <a:ext cx="153930" cy="260705"/>
                  <a:chOff x="7968343" y="3021874"/>
                  <a:chExt cx="731520" cy="1219194"/>
                </a:xfrm>
              </p:grpSpPr>
              <p:cxnSp>
                <p:nvCxnSpPr>
                  <p:cNvPr id="63" name="直線コネクタ 62">
                    <a:extLst>
                      <a:ext uri="{FF2B5EF4-FFF2-40B4-BE49-F238E27FC236}">
                        <a16:creationId xmlns:a16="http://schemas.microsoft.com/office/drawing/2014/main" id="{EF8B404E-030D-4012-965C-2D3E22F59814}"/>
                      </a:ext>
                    </a:extLst>
                  </p:cNvPr>
                  <p:cNvCxnSpPr>
                    <a:cxnSpLocks/>
                  </p:cNvCxnSpPr>
                  <p:nvPr/>
                </p:nvCxnSpPr>
                <p:spPr>
                  <a:xfrm>
                    <a:off x="8351520" y="3422463"/>
                    <a:ext cx="0" cy="818605"/>
                  </a:xfrm>
                  <a:prstGeom prst="line">
                    <a:avLst/>
                  </a:prstGeom>
                  <a:ln w="57150"/>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3019309-BB7F-4339-81B4-5BF52DF78D0D}"/>
                      </a:ext>
                    </a:extLst>
                  </p:cNvPr>
                  <p:cNvCxnSpPr>
                    <a:cxnSpLocks/>
                  </p:cNvCxnSpPr>
                  <p:nvPr/>
                </p:nvCxnSpPr>
                <p:spPr>
                  <a:xfrm>
                    <a:off x="7968343" y="3056709"/>
                    <a:ext cx="378823" cy="404947"/>
                  </a:xfrm>
                  <a:prstGeom prst="line">
                    <a:avLst/>
                  </a:prstGeom>
                  <a:ln w="57150"/>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C5246286-6AEA-4D60-A7B1-ABFD4C6A7E28}"/>
                      </a:ext>
                    </a:extLst>
                  </p:cNvPr>
                  <p:cNvCxnSpPr>
                    <a:cxnSpLocks/>
                  </p:cNvCxnSpPr>
                  <p:nvPr/>
                </p:nvCxnSpPr>
                <p:spPr>
                  <a:xfrm flipH="1">
                    <a:off x="8351523" y="3021874"/>
                    <a:ext cx="348340" cy="444137"/>
                  </a:xfrm>
                  <a:prstGeom prst="line">
                    <a:avLst/>
                  </a:prstGeom>
                  <a:ln w="57150"/>
                </p:spPr>
                <p:style>
                  <a:lnRef idx="1">
                    <a:schemeClr val="dk1"/>
                  </a:lnRef>
                  <a:fillRef idx="0">
                    <a:schemeClr val="dk1"/>
                  </a:fillRef>
                  <a:effectRef idx="0">
                    <a:schemeClr val="dk1"/>
                  </a:effectRef>
                  <a:fontRef idx="minor">
                    <a:schemeClr val="tx1"/>
                  </a:fontRef>
                </p:style>
              </p:cxnSp>
            </p:grpSp>
            <p:pic>
              <p:nvPicPr>
                <p:cNvPr id="56" name="図 55" descr="挿絵 が含まれている画像&#10;&#10;自動的に生成された説明">
                  <a:extLst>
                    <a:ext uri="{FF2B5EF4-FFF2-40B4-BE49-F238E27FC236}">
                      <a16:creationId xmlns:a16="http://schemas.microsoft.com/office/drawing/2014/main" id="{3DE517E5-94CA-4540-8ABB-56460F7AB9F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2212" y="3886843"/>
                  <a:ext cx="852376" cy="852376"/>
                </a:xfrm>
                <a:prstGeom prst="rect">
                  <a:avLst/>
                </a:prstGeom>
              </p:spPr>
            </p:pic>
            <p:sp>
              <p:nvSpPr>
                <p:cNvPr id="57" name="思考の吹き出し: 雲形 56">
                  <a:extLst>
                    <a:ext uri="{FF2B5EF4-FFF2-40B4-BE49-F238E27FC236}">
                      <a16:creationId xmlns:a16="http://schemas.microsoft.com/office/drawing/2014/main" id="{068D3DEF-9279-4980-9139-E520F731289E}"/>
                    </a:ext>
                  </a:extLst>
                </p:cNvPr>
                <p:cNvSpPr/>
                <p:nvPr/>
              </p:nvSpPr>
              <p:spPr>
                <a:xfrm>
                  <a:off x="8924229" y="3855323"/>
                  <a:ext cx="1333500" cy="780407"/>
                </a:xfrm>
                <a:prstGeom prst="cloudCallout">
                  <a:avLst>
                    <a:gd name="adj1" fmla="val -90119"/>
                    <a:gd name="adj2" fmla="val 307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FC39F090-86F5-479D-B0C6-7877AF44708E}"/>
                    </a:ext>
                  </a:extLst>
                </p:cNvPr>
                <p:cNvGrpSpPr/>
                <p:nvPr/>
              </p:nvGrpSpPr>
              <p:grpSpPr>
                <a:xfrm>
                  <a:off x="9096406" y="4207401"/>
                  <a:ext cx="153013" cy="253298"/>
                  <a:chOff x="7972701" y="3536423"/>
                  <a:chExt cx="727162" cy="1184555"/>
                </a:xfrm>
              </p:grpSpPr>
              <p:cxnSp>
                <p:nvCxnSpPr>
                  <p:cNvPr id="59" name="直線コネクタ 58">
                    <a:extLst>
                      <a:ext uri="{FF2B5EF4-FFF2-40B4-BE49-F238E27FC236}">
                        <a16:creationId xmlns:a16="http://schemas.microsoft.com/office/drawing/2014/main" id="{8E48896F-AE18-42C6-9775-1062F273AA21}"/>
                      </a:ext>
                    </a:extLst>
                  </p:cNvPr>
                  <p:cNvCxnSpPr>
                    <a:cxnSpLocks/>
                  </p:cNvCxnSpPr>
                  <p:nvPr/>
                </p:nvCxnSpPr>
                <p:spPr>
                  <a:xfrm>
                    <a:off x="8351525" y="3902375"/>
                    <a:ext cx="0" cy="818603"/>
                  </a:xfrm>
                  <a:prstGeom prst="line">
                    <a:avLst/>
                  </a:prstGeom>
                  <a:ln w="57150"/>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FDDB6D1C-5EC3-4D14-9D73-8868E2B07533}"/>
                      </a:ext>
                    </a:extLst>
                  </p:cNvPr>
                  <p:cNvCxnSpPr>
                    <a:cxnSpLocks/>
                  </p:cNvCxnSpPr>
                  <p:nvPr/>
                </p:nvCxnSpPr>
                <p:spPr>
                  <a:xfrm>
                    <a:off x="7972701" y="3536423"/>
                    <a:ext cx="378824" cy="404945"/>
                  </a:xfrm>
                  <a:prstGeom prst="line">
                    <a:avLst/>
                  </a:prstGeom>
                  <a:ln w="57150"/>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A0F344C8-84F6-4632-89F4-BA98663C9932}"/>
                      </a:ext>
                    </a:extLst>
                  </p:cNvPr>
                  <p:cNvCxnSpPr>
                    <a:cxnSpLocks/>
                  </p:cNvCxnSpPr>
                  <p:nvPr/>
                </p:nvCxnSpPr>
                <p:spPr>
                  <a:xfrm flipH="1">
                    <a:off x="8351525" y="3537068"/>
                    <a:ext cx="348338" cy="444139"/>
                  </a:xfrm>
                  <a:prstGeom prst="line">
                    <a:avLst/>
                  </a:prstGeom>
                  <a:ln w="57150"/>
                </p:spPr>
                <p:style>
                  <a:lnRef idx="1">
                    <a:schemeClr val="dk1"/>
                  </a:lnRef>
                  <a:fillRef idx="0">
                    <a:schemeClr val="dk1"/>
                  </a:fillRef>
                  <a:effectRef idx="0">
                    <a:schemeClr val="dk1"/>
                  </a:effectRef>
                  <a:fontRef idx="minor">
                    <a:schemeClr val="tx1"/>
                  </a:fontRef>
                </p:style>
              </p:cxnSp>
            </p:grpSp>
          </p:grpSp>
        </p:grpSp>
      </p:grpSp>
      <p:cxnSp>
        <p:nvCxnSpPr>
          <p:cNvPr id="7" name="直線コネクタ 6">
            <a:extLst>
              <a:ext uri="{FF2B5EF4-FFF2-40B4-BE49-F238E27FC236}">
                <a16:creationId xmlns:a16="http://schemas.microsoft.com/office/drawing/2014/main" id="{07BB816B-F8E2-4057-B8E7-3F908F5416CD}"/>
              </a:ext>
            </a:extLst>
          </p:cNvPr>
          <p:cNvCxnSpPr/>
          <p:nvPr/>
        </p:nvCxnSpPr>
        <p:spPr>
          <a:xfrm>
            <a:off x="6096000" y="635293"/>
            <a:ext cx="0" cy="58893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970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430E318-5773-F44E-B59A-08DB0308FA84}"/>
              </a:ext>
            </a:extLst>
          </p:cNvPr>
          <p:cNvSpPr>
            <a:spLocks noGrp="1"/>
          </p:cNvSpPr>
          <p:nvPr>
            <p:ph type="title"/>
          </p:nvPr>
        </p:nvSpPr>
        <p:spPr>
          <a:xfrm>
            <a:off x="0" y="-59961"/>
            <a:ext cx="12192000" cy="662782"/>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p>
            <a:r>
              <a:rPr kumimoji="1" lang="en-US" altLang="ja-JP" sz="2400" b="1" dirty="0">
                <a:latin typeface="ＭＳ Ｐゴシック" panose="020B0600070205080204" pitchFamily="50" charset="-128"/>
                <a:ea typeface="ＭＳ Ｐゴシック" panose="020B0600070205080204" pitchFamily="50" charset="-128"/>
              </a:rPr>
              <a:t>  </a:t>
            </a:r>
            <a:r>
              <a:rPr kumimoji="1" lang="ja-JP" altLang="en-US" sz="2400" b="1" dirty="0">
                <a:latin typeface="ＭＳ Ｐゴシック" panose="020B0600070205080204" pitchFamily="50" charset="-128"/>
                <a:ea typeface="ＭＳ Ｐゴシック" panose="020B0600070205080204" pitchFamily="50" charset="-128"/>
              </a:rPr>
              <a:t>　　　　　　　　　　　　　　　　　　</a:t>
            </a:r>
            <a:r>
              <a:rPr lang="ja-JP" altLang="en-US" sz="3200" b="1" dirty="0">
                <a:latin typeface="ＭＳ Ｐゴシック" panose="020B0600070205080204" pitchFamily="50" charset="-128"/>
                <a:ea typeface="ＭＳ Ｐゴシック" panose="020B0600070205080204" pitchFamily="50" charset="-128"/>
              </a:rPr>
              <a:t>なぜ投薬歴が必要なの？？</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5" name="図 4" descr="ボトル が含まれている画像&#10;&#10;自動的に生成された説明">
            <a:extLst>
              <a:ext uri="{FF2B5EF4-FFF2-40B4-BE49-F238E27FC236}">
                <a16:creationId xmlns:a16="http://schemas.microsoft.com/office/drawing/2014/main" id="{380E0ECB-FD7D-FE41-BBB1-1A6C80B72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175" y="2598481"/>
            <a:ext cx="637755" cy="1035045"/>
          </a:xfrm>
          <a:prstGeom prst="rect">
            <a:avLst/>
          </a:prstGeom>
        </p:spPr>
      </p:pic>
      <p:pic>
        <p:nvPicPr>
          <p:cNvPr id="6" name="図 5">
            <a:extLst>
              <a:ext uri="{FF2B5EF4-FFF2-40B4-BE49-F238E27FC236}">
                <a16:creationId xmlns:a16="http://schemas.microsoft.com/office/drawing/2014/main" id="{02C628EE-3ED7-0749-ACDD-ADAA473F7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464" y="2428956"/>
            <a:ext cx="925568" cy="1256428"/>
          </a:xfrm>
          <a:prstGeom prst="rect">
            <a:avLst/>
          </a:prstGeom>
        </p:spPr>
      </p:pic>
      <p:grpSp>
        <p:nvGrpSpPr>
          <p:cNvPr id="7" name="グループ化 6">
            <a:extLst>
              <a:ext uri="{FF2B5EF4-FFF2-40B4-BE49-F238E27FC236}">
                <a16:creationId xmlns:a16="http://schemas.microsoft.com/office/drawing/2014/main" id="{ED36F4F0-2F84-624F-9EBB-48648A174EA9}"/>
              </a:ext>
            </a:extLst>
          </p:cNvPr>
          <p:cNvGrpSpPr/>
          <p:nvPr/>
        </p:nvGrpSpPr>
        <p:grpSpPr>
          <a:xfrm>
            <a:off x="6949984" y="1842330"/>
            <a:ext cx="1736068" cy="2121759"/>
            <a:chOff x="3672840" y="1330272"/>
            <a:chExt cx="2709879" cy="3224721"/>
          </a:xfrm>
        </p:grpSpPr>
        <p:grpSp>
          <p:nvGrpSpPr>
            <p:cNvPr id="8" name="グループ化 7">
              <a:extLst>
                <a:ext uri="{FF2B5EF4-FFF2-40B4-BE49-F238E27FC236}">
                  <a16:creationId xmlns:a16="http://schemas.microsoft.com/office/drawing/2014/main" id="{D9A6809E-1A27-FD47-AB8E-F89F02F1B853}"/>
                </a:ext>
              </a:extLst>
            </p:cNvPr>
            <p:cNvGrpSpPr/>
            <p:nvPr/>
          </p:nvGrpSpPr>
          <p:grpSpPr>
            <a:xfrm>
              <a:off x="3672840" y="1704813"/>
              <a:ext cx="914659" cy="961970"/>
              <a:chOff x="3843321" y="1627322"/>
              <a:chExt cx="957710" cy="1070458"/>
            </a:xfrm>
          </p:grpSpPr>
          <p:pic>
            <p:nvPicPr>
              <p:cNvPr id="30" name="図 29" descr="文字の書かれた紙&#10;&#10;自動的に生成された説明">
                <a:extLst>
                  <a:ext uri="{FF2B5EF4-FFF2-40B4-BE49-F238E27FC236}">
                    <a16:creationId xmlns:a16="http://schemas.microsoft.com/office/drawing/2014/main" id="{43F79899-764F-1343-A06B-C79481F76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21" y="1627322"/>
                <a:ext cx="957710" cy="1070458"/>
              </a:xfrm>
              <a:prstGeom prst="rect">
                <a:avLst/>
              </a:prstGeom>
            </p:spPr>
          </p:pic>
          <p:sp>
            <p:nvSpPr>
              <p:cNvPr id="31" name="乗算記号 30">
                <a:extLst>
                  <a:ext uri="{FF2B5EF4-FFF2-40B4-BE49-F238E27FC236}">
                    <a16:creationId xmlns:a16="http://schemas.microsoft.com/office/drawing/2014/main" id="{1F3FDE83-5C96-E74A-9D94-97345A2BD35B}"/>
                  </a:ext>
                </a:extLst>
              </p:cNvPr>
              <p:cNvSpPr/>
              <p:nvPr/>
            </p:nvSpPr>
            <p:spPr>
              <a:xfrm>
                <a:off x="4057673" y="188399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9" name="グループ化 8">
              <a:extLst>
                <a:ext uri="{FF2B5EF4-FFF2-40B4-BE49-F238E27FC236}">
                  <a16:creationId xmlns:a16="http://schemas.microsoft.com/office/drawing/2014/main" id="{3ADD219E-E69A-3146-9276-955083B8A777}"/>
                </a:ext>
              </a:extLst>
            </p:cNvPr>
            <p:cNvGrpSpPr/>
            <p:nvPr/>
          </p:nvGrpSpPr>
          <p:grpSpPr>
            <a:xfrm>
              <a:off x="4553660" y="1485253"/>
              <a:ext cx="914659" cy="961970"/>
              <a:chOff x="3843321" y="1627322"/>
              <a:chExt cx="957710" cy="1070458"/>
            </a:xfrm>
          </p:grpSpPr>
          <p:pic>
            <p:nvPicPr>
              <p:cNvPr id="28" name="図 27" descr="文字の書かれた紙&#10;&#10;自動的に生成された説明">
                <a:extLst>
                  <a:ext uri="{FF2B5EF4-FFF2-40B4-BE49-F238E27FC236}">
                    <a16:creationId xmlns:a16="http://schemas.microsoft.com/office/drawing/2014/main" id="{6E0596F6-06AE-2949-B419-008122EEE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21" y="1627322"/>
                <a:ext cx="957710" cy="1070458"/>
              </a:xfrm>
              <a:prstGeom prst="rect">
                <a:avLst/>
              </a:prstGeom>
            </p:spPr>
          </p:pic>
          <p:sp>
            <p:nvSpPr>
              <p:cNvPr id="29" name="乗算記号 28">
                <a:extLst>
                  <a:ext uri="{FF2B5EF4-FFF2-40B4-BE49-F238E27FC236}">
                    <a16:creationId xmlns:a16="http://schemas.microsoft.com/office/drawing/2014/main" id="{BCAD4704-7D50-CE4E-9136-7FF899471C04}"/>
                  </a:ext>
                </a:extLst>
              </p:cNvPr>
              <p:cNvSpPr/>
              <p:nvPr/>
            </p:nvSpPr>
            <p:spPr>
              <a:xfrm>
                <a:off x="4057673" y="188399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 name="グループ化 9">
              <a:extLst>
                <a:ext uri="{FF2B5EF4-FFF2-40B4-BE49-F238E27FC236}">
                  <a16:creationId xmlns:a16="http://schemas.microsoft.com/office/drawing/2014/main" id="{4F09F75F-37FF-BB4D-B05D-4C1078FD609B}"/>
                </a:ext>
              </a:extLst>
            </p:cNvPr>
            <p:cNvGrpSpPr/>
            <p:nvPr/>
          </p:nvGrpSpPr>
          <p:grpSpPr>
            <a:xfrm>
              <a:off x="4460670" y="2446148"/>
              <a:ext cx="914659" cy="961970"/>
              <a:chOff x="3843321" y="1627322"/>
              <a:chExt cx="957710" cy="1070458"/>
            </a:xfrm>
          </p:grpSpPr>
          <p:pic>
            <p:nvPicPr>
              <p:cNvPr id="26" name="図 25" descr="文字の書かれた紙&#10;&#10;自動的に生成された説明">
                <a:extLst>
                  <a:ext uri="{FF2B5EF4-FFF2-40B4-BE49-F238E27FC236}">
                    <a16:creationId xmlns:a16="http://schemas.microsoft.com/office/drawing/2014/main" id="{0A342676-C9F6-774E-AEA3-AB21B2469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21" y="1627322"/>
                <a:ext cx="957710" cy="1070458"/>
              </a:xfrm>
              <a:prstGeom prst="rect">
                <a:avLst/>
              </a:prstGeom>
            </p:spPr>
          </p:pic>
          <p:sp>
            <p:nvSpPr>
              <p:cNvPr id="27" name="乗算記号 26">
                <a:extLst>
                  <a:ext uri="{FF2B5EF4-FFF2-40B4-BE49-F238E27FC236}">
                    <a16:creationId xmlns:a16="http://schemas.microsoft.com/office/drawing/2014/main" id="{0F7EE779-58AA-4142-89D0-B7997C7E6B9D}"/>
                  </a:ext>
                </a:extLst>
              </p:cNvPr>
              <p:cNvSpPr/>
              <p:nvPr/>
            </p:nvSpPr>
            <p:spPr>
              <a:xfrm>
                <a:off x="4057673" y="188399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EC09BB13-EBC6-ED47-88A6-FAD75930AD0E}"/>
                </a:ext>
              </a:extLst>
            </p:cNvPr>
            <p:cNvGrpSpPr/>
            <p:nvPr/>
          </p:nvGrpSpPr>
          <p:grpSpPr>
            <a:xfrm>
              <a:off x="3701253" y="2709620"/>
              <a:ext cx="914659" cy="961970"/>
              <a:chOff x="3843321" y="1627322"/>
              <a:chExt cx="957710" cy="1070458"/>
            </a:xfrm>
          </p:grpSpPr>
          <p:pic>
            <p:nvPicPr>
              <p:cNvPr id="24" name="図 23" descr="文字の書かれた紙&#10;&#10;自動的に生成された説明">
                <a:extLst>
                  <a:ext uri="{FF2B5EF4-FFF2-40B4-BE49-F238E27FC236}">
                    <a16:creationId xmlns:a16="http://schemas.microsoft.com/office/drawing/2014/main" id="{421C6391-49C1-3B48-B443-22F9432C1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21" y="1627322"/>
                <a:ext cx="957710" cy="1070458"/>
              </a:xfrm>
              <a:prstGeom prst="rect">
                <a:avLst/>
              </a:prstGeom>
            </p:spPr>
          </p:pic>
          <p:sp>
            <p:nvSpPr>
              <p:cNvPr id="25" name="乗算記号 24">
                <a:extLst>
                  <a:ext uri="{FF2B5EF4-FFF2-40B4-BE49-F238E27FC236}">
                    <a16:creationId xmlns:a16="http://schemas.microsoft.com/office/drawing/2014/main" id="{04910D30-92FE-194F-B2AD-B9C4F4D0FF52}"/>
                  </a:ext>
                </a:extLst>
              </p:cNvPr>
              <p:cNvSpPr/>
              <p:nvPr/>
            </p:nvSpPr>
            <p:spPr>
              <a:xfrm>
                <a:off x="4057673" y="188399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 name="グループ化 11">
              <a:extLst>
                <a:ext uri="{FF2B5EF4-FFF2-40B4-BE49-F238E27FC236}">
                  <a16:creationId xmlns:a16="http://schemas.microsoft.com/office/drawing/2014/main" id="{715E7028-69C8-6843-8E43-E028E43F51F6}"/>
                </a:ext>
              </a:extLst>
            </p:cNvPr>
            <p:cNvGrpSpPr/>
            <p:nvPr/>
          </p:nvGrpSpPr>
          <p:grpSpPr>
            <a:xfrm>
              <a:off x="5468060" y="2477145"/>
              <a:ext cx="914659" cy="961970"/>
              <a:chOff x="3843321" y="1627322"/>
              <a:chExt cx="957710" cy="1070458"/>
            </a:xfrm>
          </p:grpSpPr>
          <p:pic>
            <p:nvPicPr>
              <p:cNvPr id="22" name="図 21" descr="文字の書かれた紙&#10;&#10;自動的に生成された説明">
                <a:extLst>
                  <a:ext uri="{FF2B5EF4-FFF2-40B4-BE49-F238E27FC236}">
                    <a16:creationId xmlns:a16="http://schemas.microsoft.com/office/drawing/2014/main" id="{F076F703-66DF-2D43-B77C-0D424E2B3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21" y="1627322"/>
                <a:ext cx="957710" cy="1070458"/>
              </a:xfrm>
              <a:prstGeom prst="rect">
                <a:avLst/>
              </a:prstGeom>
            </p:spPr>
          </p:pic>
          <p:sp>
            <p:nvSpPr>
              <p:cNvPr id="23" name="乗算記号 22">
                <a:extLst>
                  <a:ext uri="{FF2B5EF4-FFF2-40B4-BE49-F238E27FC236}">
                    <a16:creationId xmlns:a16="http://schemas.microsoft.com/office/drawing/2014/main" id="{F6941396-3E27-F54C-A67D-591047A3AA1E}"/>
                  </a:ext>
                </a:extLst>
              </p:cNvPr>
              <p:cNvSpPr/>
              <p:nvPr/>
            </p:nvSpPr>
            <p:spPr>
              <a:xfrm>
                <a:off x="4057673" y="188399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 name="グループ化 12">
              <a:extLst>
                <a:ext uri="{FF2B5EF4-FFF2-40B4-BE49-F238E27FC236}">
                  <a16:creationId xmlns:a16="http://schemas.microsoft.com/office/drawing/2014/main" id="{00A18E31-32D4-1549-9AC6-DF057BEFC8E3}"/>
                </a:ext>
              </a:extLst>
            </p:cNvPr>
            <p:cNvGrpSpPr/>
            <p:nvPr/>
          </p:nvGrpSpPr>
          <p:grpSpPr>
            <a:xfrm>
              <a:off x="5468060" y="1330272"/>
              <a:ext cx="914659" cy="961970"/>
              <a:chOff x="3843321" y="1627322"/>
              <a:chExt cx="957710" cy="1070458"/>
            </a:xfrm>
          </p:grpSpPr>
          <p:pic>
            <p:nvPicPr>
              <p:cNvPr id="20" name="図 19" descr="文字の書かれた紙&#10;&#10;自動的に生成された説明">
                <a:extLst>
                  <a:ext uri="{FF2B5EF4-FFF2-40B4-BE49-F238E27FC236}">
                    <a16:creationId xmlns:a16="http://schemas.microsoft.com/office/drawing/2014/main" id="{795E1E7A-68A7-3344-AFCB-48B7A703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21" y="1627322"/>
                <a:ext cx="957710" cy="1070458"/>
              </a:xfrm>
              <a:prstGeom prst="rect">
                <a:avLst/>
              </a:prstGeom>
            </p:spPr>
          </p:pic>
          <p:sp>
            <p:nvSpPr>
              <p:cNvPr id="21" name="乗算記号 20">
                <a:extLst>
                  <a:ext uri="{FF2B5EF4-FFF2-40B4-BE49-F238E27FC236}">
                    <a16:creationId xmlns:a16="http://schemas.microsoft.com/office/drawing/2014/main" id="{ADF749C8-B7DB-B84A-B371-C8772299A0A5}"/>
                  </a:ext>
                </a:extLst>
              </p:cNvPr>
              <p:cNvSpPr/>
              <p:nvPr/>
            </p:nvSpPr>
            <p:spPr>
              <a:xfrm>
                <a:off x="4057673" y="188399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B8771EAC-5721-154B-AA44-99DAB9C1D445}"/>
                </a:ext>
              </a:extLst>
            </p:cNvPr>
            <p:cNvGrpSpPr/>
            <p:nvPr/>
          </p:nvGrpSpPr>
          <p:grpSpPr>
            <a:xfrm>
              <a:off x="5158094" y="3407044"/>
              <a:ext cx="914659" cy="961970"/>
              <a:chOff x="3843321" y="1627322"/>
              <a:chExt cx="957710" cy="1070458"/>
            </a:xfrm>
          </p:grpSpPr>
          <p:pic>
            <p:nvPicPr>
              <p:cNvPr id="18" name="図 17" descr="文字の書かれた紙&#10;&#10;自動的に生成された説明">
                <a:extLst>
                  <a:ext uri="{FF2B5EF4-FFF2-40B4-BE49-F238E27FC236}">
                    <a16:creationId xmlns:a16="http://schemas.microsoft.com/office/drawing/2014/main" id="{5661ED99-DD23-5246-ADD1-57ACD4187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21" y="1627322"/>
                <a:ext cx="957710" cy="1070458"/>
              </a:xfrm>
              <a:prstGeom prst="rect">
                <a:avLst/>
              </a:prstGeom>
            </p:spPr>
          </p:pic>
          <p:sp>
            <p:nvSpPr>
              <p:cNvPr id="19" name="乗算記号 18">
                <a:extLst>
                  <a:ext uri="{FF2B5EF4-FFF2-40B4-BE49-F238E27FC236}">
                    <a16:creationId xmlns:a16="http://schemas.microsoft.com/office/drawing/2014/main" id="{959C00D8-A77A-234A-9853-EDD37B018D9F}"/>
                  </a:ext>
                </a:extLst>
              </p:cNvPr>
              <p:cNvSpPr/>
              <p:nvPr/>
            </p:nvSpPr>
            <p:spPr>
              <a:xfrm>
                <a:off x="4057673" y="188399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 name="グループ化 14">
              <a:extLst>
                <a:ext uri="{FF2B5EF4-FFF2-40B4-BE49-F238E27FC236}">
                  <a16:creationId xmlns:a16="http://schemas.microsoft.com/office/drawing/2014/main" id="{9AC38C14-572D-6D41-9487-839F0E2D1E85}"/>
                </a:ext>
              </a:extLst>
            </p:cNvPr>
            <p:cNvGrpSpPr/>
            <p:nvPr/>
          </p:nvGrpSpPr>
          <p:grpSpPr>
            <a:xfrm>
              <a:off x="4336684" y="3593023"/>
              <a:ext cx="914659" cy="961970"/>
              <a:chOff x="3843321" y="1627322"/>
              <a:chExt cx="957710" cy="1070458"/>
            </a:xfrm>
          </p:grpSpPr>
          <p:pic>
            <p:nvPicPr>
              <p:cNvPr id="16" name="図 15" descr="文字の書かれた紙&#10;&#10;自動的に生成された説明">
                <a:extLst>
                  <a:ext uri="{FF2B5EF4-FFF2-40B4-BE49-F238E27FC236}">
                    <a16:creationId xmlns:a16="http://schemas.microsoft.com/office/drawing/2014/main" id="{6A8A95E6-FD0D-1E48-A3B3-8A652CF16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21" y="1627322"/>
                <a:ext cx="957710" cy="1070458"/>
              </a:xfrm>
              <a:prstGeom prst="rect">
                <a:avLst/>
              </a:prstGeom>
            </p:spPr>
          </p:pic>
          <p:sp>
            <p:nvSpPr>
              <p:cNvPr id="17" name="乗算記号 16">
                <a:extLst>
                  <a:ext uri="{FF2B5EF4-FFF2-40B4-BE49-F238E27FC236}">
                    <a16:creationId xmlns:a16="http://schemas.microsoft.com/office/drawing/2014/main" id="{EB04A485-56B0-DE43-9321-385D031D522D}"/>
                  </a:ext>
                </a:extLst>
              </p:cNvPr>
              <p:cNvSpPr/>
              <p:nvPr/>
            </p:nvSpPr>
            <p:spPr>
              <a:xfrm>
                <a:off x="4057673" y="188399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33" name="テキスト ボックス 32">
            <a:extLst>
              <a:ext uri="{FF2B5EF4-FFF2-40B4-BE49-F238E27FC236}">
                <a16:creationId xmlns:a16="http://schemas.microsoft.com/office/drawing/2014/main" id="{F11D2520-FBC2-DE45-A49F-5826D725398F}"/>
              </a:ext>
            </a:extLst>
          </p:cNvPr>
          <p:cNvSpPr txBox="1"/>
          <p:nvPr/>
        </p:nvSpPr>
        <p:spPr>
          <a:xfrm>
            <a:off x="4467822" y="878602"/>
            <a:ext cx="4171454" cy="461665"/>
          </a:xfrm>
          <a:prstGeom prst="rect">
            <a:avLst/>
          </a:prstGeom>
          <a:noFill/>
        </p:spPr>
        <p:txBody>
          <a:bodyPr wrap="square" rtlCol="0">
            <a:spAutoFit/>
          </a:bodyPr>
          <a:lstStyle/>
          <a:p>
            <a:r>
              <a:rPr lang="ja-JP" altLang="en-US" sz="2400" b="1" dirty="0">
                <a:solidFill>
                  <a:srgbClr val="900E75"/>
                </a:solidFill>
              </a:rPr>
              <a:t>お薬が検査に影響を及ぼす</a:t>
            </a:r>
            <a:endParaRPr kumimoji="1" lang="ja-JP" altLang="en-US" sz="2400" b="1" dirty="0">
              <a:solidFill>
                <a:srgbClr val="900E75"/>
              </a:solidFill>
            </a:endParaRPr>
          </a:p>
        </p:txBody>
      </p:sp>
      <p:sp>
        <p:nvSpPr>
          <p:cNvPr id="2" name="テキスト ボックス 1">
            <a:extLst>
              <a:ext uri="{FF2B5EF4-FFF2-40B4-BE49-F238E27FC236}">
                <a16:creationId xmlns:a16="http://schemas.microsoft.com/office/drawing/2014/main" id="{A61D54B1-A9C7-4BC6-B9BE-5CE23937F8FA}"/>
              </a:ext>
            </a:extLst>
          </p:cNvPr>
          <p:cNvSpPr txBox="1"/>
          <p:nvPr/>
        </p:nvSpPr>
        <p:spPr>
          <a:xfrm>
            <a:off x="271236" y="4871604"/>
            <a:ext cx="10793928"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ＭＳ ゴシック" panose="020B0609070205080204" pitchFamily="49" charset="-128"/>
                <a:ea typeface="ＭＳ ゴシック" panose="020B0609070205080204" pitchFamily="49" charset="-128"/>
              </a:rPr>
              <a:t>一部の</a:t>
            </a:r>
            <a:r>
              <a:rPr lang="ja-JP" altLang="en-US" dirty="0">
                <a:latin typeface="ＭＳ ゴシック" panose="020B0609070205080204" pitchFamily="49" charset="-128"/>
                <a:ea typeface="ＭＳ ゴシック" panose="020B0609070205080204" pitchFamily="49" charset="-128"/>
              </a:rPr>
              <a:t>お薬</a:t>
            </a:r>
            <a:r>
              <a:rPr kumimoji="1" lang="ja-JP" altLang="en-US" dirty="0">
                <a:latin typeface="ＭＳ ゴシック" panose="020B0609070205080204" pitchFamily="49" charset="-128"/>
                <a:ea typeface="ＭＳ ゴシック" panose="020B0609070205080204" pitchFamily="49" charset="-128"/>
              </a:rPr>
              <a:t>では、輸血を行う</a:t>
            </a:r>
            <a:r>
              <a:rPr kumimoji="1" lang="ja-JP" altLang="en-US">
                <a:latin typeface="ＭＳ ゴシック" panose="020B0609070205080204" pitchFamily="49" charset="-128"/>
                <a:ea typeface="ＭＳ ゴシック" panose="020B0609070205080204" pitchFamily="49" charset="-128"/>
              </a:rPr>
              <a:t>ための検査</a:t>
            </a:r>
            <a:r>
              <a:rPr kumimoji="1" lang="ja-JP" altLang="en-US" dirty="0">
                <a:latin typeface="ＭＳ ゴシック" panose="020B0609070205080204" pitchFamily="49" charset="-128"/>
                <a:ea typeface="ＭＳ ゴシック" panose="020B0609070205080204" pitchFamily="49" charset="-128"/>
              </a:rPr>
              <a:t>に影響を及ぼし</a:t>
            </a:r>
            <a:r>
              <a:rPr kumimoji="1" lang="ja-JP" altLang="en-US">
                <a:latin typeface="ＭＳ ゴシック" panose="020B0609070205080204" pitchFamily="49" charset="-128"/>
                <a:ea typeface="ＭＳ ゴシック" panose="020B0609070205080204" pitchFamily="49" charset="-128"/>
              </a:rPr>
              <a:t>、どの</a:t>
            </a:r>
            <a:r>
              <a:rPr lang="ja-JP" altLang="en-US">
                <a:latin typeface="ＭＳ ゴシック" panose="020B0609070205080204" pitchFamily="49" charset="-128"/>
                <a:ea typeface="ＭＳ ゴシック" panose="020B0609070205080204" pitchFamily="49" charset="-128"/>
              </a:rPr>
              <a:t>血液</a:t>
            </a:r>
            <a:r>
              <a:rPr kumimoji="1" lang="ja-JP" altLang="en-US">
                <a:latin typeface="ＭＳ ゴシック" panose="020B0609070205080204" pitchFamily="49" charset="-128"/>
                <a:ea typeface="ＭＳ ゴシック" panose="020B0609070205080204" pitchFamily="49" charset="-128"/>
              </a:rPr>
              <a:t>製剤</a:t>
            </a:r>
            <a:r>
              <a:rPr kumimoji="1" lang="ja-JP" altLang="en-US" dirty="0">
                <a:latin typeface="ＭＳ ゴシック" panose="020B0609070205080204" pitchFamily="49" charset="-128"/>
                <a:ea typeface="ＭＳ ゴシック" panose="020B0609070205080204" pitchFamily="49" charset="-128"/>
              </a:rPr>
              <a:t>を選択して良いか判断が難しくなります。そのため、輸血の実施が遅れることがあります。</a:t>
            </a:r>
            <a:endParaRPr kumimoji="1" lang="en-US" altLang="ja-JP" dirty="0">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endParaRPr kumimoji="1" lang="en-US" altLang="ja-JP" dirty="0">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輸血の準備が遅れることにより、手術が延期されることもあります。</a:t>
            </a:r>
            <a:endParaRPr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8911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D8C2D7F-70E4-6642-8D5B-899876477037}"/>
              </a:ext>
            </a:extLst>
          </p:cNvPr>
          <p:cNvSpPr>
            <a:spLocks noGrp="1"/>
          </p:cNvSpPr>
          <p:nvPr>
            <p:ph type="title"/>
          </p:nvPr>
        </p:nvSpPr>
        <p:spPr>
          <a:xfrm>
            <a:off x="0" y="-59961"/>
            <a:ext cx="12192000" cy="662782"/>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p>
            <a:r>
              <a:rPr kumimoji="1" lang="en-US" altLang="ja-JP" sz="2400" b="1" dirty="0">
                <a:latin typeface="ＭＳ Ｐゴシック" panose="020B0600070205080204" pitchFamily="50" charset="-128"/>
                <a:ea typeface="ＭＳ Ｐゴシック" panose="020B0600070205080204" pitchFamily="50" charset="-128"/>
              </a:rPr>
              <a:t>  </a:t>
            </a:r>
            <a:r>
              <a:rPr kumimoji="1" lang="ja-JP" altLang="en-US" sz="2400" b="1" dirty="0">
                <a:latin typeface="ＭＳ Ｐゴシック" panose="020B0600070205080204" pitchFamily="50" charset="-128"/>
                <a:ea typeface="ＭＳ Ｐゴシック" panose="020B0600070205080204" pitchFamily="50" charset="-128"/>
              </a:rPr>
              <a:t>　　　　　　　　　　　　　　　　　</a:t>
            </a:r>
            <a:r>
              <a:rPr lang="ja-JP" altLang="en-US" sz="3200" b="1" dirty="0">
                <a:latin typeface="ＭＳ Ｐゴシック" panose="020B0600070205080204" pitchFamily="50" charset="-128"/>
                <a:ea typeface="ＭＳ Ｐゴシック" panose="020B0600070205080204" pitchFamily="50" charset="-128"/>
              </a:rPr>
              <a:t>なぜ移植歴が必要なの？？</a:t>
            </a:r>
            <a:endParaRPr kumimoji="1" lang="ja-JP" altLang="en-US" sz="2400" b="1"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2BEDA7F7-2460-4C27-BB74-3123B7F79176}"/>
              </a:ext>
            </a:extLst>
          </p:cNvPr>
          <p:cNvGrpSpPr/>
          <p:nvPr/>
        </p:nvGrpSpPr>
        <p:grpSpPr>
          <a:xfrm>
            <a:off x="1740124" y="1730403"/>
            <a:ext cx="2787492" cy="2103981"/>
            <a:chOff x="693707" y="4960692"/>
            <a:chExt cx="2715520" cy="2852704"/>
          </a:xfrm>
        </p:grpSpPr>
        <p:pic>
          <p:nvPicPr>
            <p:cNvPr id="5" name="図 4" descr="挿絵 が含まれている画像&#10;&#10;自動的に生成された説明">
              <a:extLst>
                <a:ext uri="{FF2B5EF4-FFF2-40B4-BE49-F238E27FC236}">
                  <a16:creationId xmlns:a16="http://schemas.microsoft.com/office/drawing/2014/main" id="{BBAC2CC5-6860-4DA3-A16B-DDE3BC55C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93707" y="5772684"/>
              <a:ext cx="727954" cy="2040712"/>
            </a:xfrm>
            <a:prstGeom prst="rect">
              <a:avLst/>
            </a:prstGeom>
          </p:spPr>
        </p:pic>
        <p:sp>
          <p:nvSpPr>
            <p:cNvPr id="7" name="矢印: 右 6">
              <a:extLst>
                <a:ext uri="{FF2B5EF4-FFF2-40B4-BE49-F238E27FC236}">
                  <a16:creationId xmlns:a16="http://schemas.microsoft.com/office/drawing/2014/main" id="{81BEEDBC-DEC8-4F12-BFDC-FCB9BC1C9969}"/>
                </a:ext>
              </a:extLst>
            </p:cNvPr>
            <p:cNvSpPr/>
            <p:nvPr/>
          </p:nvSpPr>
          <p:spPr>
            <a:xfrm>
              <a:off x="1604211" y="6545179"/>
              <a:ext cx="866273" cy="4652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F30A4AFD-8107-481F-AE66-25064AB21E08}"/>
                </a:ext>
              </a:extLst>
            </p:cNvPr>
            <p:cNvSpPr txBox="1"/>
            <p:nvPr/>
          </p:nvSpPr>
          <p:spPr>
            <a:xfrm>
              <a:off x="789745" y="5007431"/>
              <a:ext cx="721895" cy="394902"/>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A</a:t>
              </a:r>
              <a:r>
                <a:rPr kumimoji="1" lang="ja-JP" altLang="en-US" sz="2400" dirty="0">
                  <a:latin typeface="ＭＳ Ｐゴシック" panose="020B0600070205080204" pitchFamily="50" charset="-128"/>
                  <a:ea typeface="ＭＳ Ｐゴシック" panose="020B0600070205080204" pitchFamily="50" charset="-128"/>
                </a:rPr>
                <a:t>型</a:t>
              </a:r>
            </a:p>
          </p:txBody>
        </p:sp>
        <p:sp>
          <p:nvSpPr>
            <p:cNvPr id="9" name="テキスト ボックス 8">
              <a:extLst>
                <a:ext uri="{FF2B5EF4-FFF2-40B4-BE49-F238E27FC236}">
                  <a16:creationId xmlns:a16="http://schemas.microsoft.com/office/drawing/2014/main" id="{E8721B80-5C11-4294-89B4-A3AE05DC9143}"/>
                </a:ext>
              </a:extLst>
            </p:cNvPr>
            <p:cNvSpPr txBox="1"/>
            <p:nvPr/>
          </p:nvSpPr>
          <p:spPr>
            <a:xfrm>
              <a:off x="2687332" y="4960692"/>
              <a:ext cx="721895" cy="394902"/>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O</a:t>
              </a:r>
              <a:r>
                <a:rPr kumimoji="1" lang="ja-JP" altLang="en-US" sz="2400" dirty="0">
                  <a:latin typeface="ＭＳ Ｐゴシック" panose="020B0600070205080204" pitchFamily="50" charset="-128"/>
                  <a:ea typeface="ＭＳ Ｐゴシック" panose="020B0600070205080204" pitchFamily="50" charset="-128"/>
                </a:rPr>
                <a:t>型</a:t>
              </a:r>
            </a:p>
          </p:txBody>
        </p:sp>
        <p:sp>
          <p:nvSpPr>
            <p:cNvPr id="10" name="テキスト ボックス 9">
              <a:extLst>
                <a:ext uri="{FF2B5EF4-FFF2-40B4-BE49-F238E27FC236}">
                  <a16:creationId xmlns:a16="http://schemas.microsoft.com/office/drawing/2014/main" id="{C864799F-2948-4766-B55B-3BE3C7FD77D2}"/>
                </a:ext>
              </a:extLst>
            </p:cNvPr>
            <p:cNvSpPr txBox="1"/>
            <p:nvPr/>
          </p:nvSpPr>
          <p:spPr>
            <a:xfrm>
              <a:off x="1772925" y="6050657"/>
              <a:ext cx="473088" cy="342249"/>
            </a:xfrm>
            <a:prstGeom prst="rect">
              <a:avLst/>
            </a:prstGeom>
            <a:no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移植</a:t>
              </a:r>
            </a:p>
          </p:txBody>
        </p:sp>
      </p:grpSp>
      <p:sp>
        <p:nvSpPr>
          <p:cNvPr id="11" name="テキスト ボックス 10">
            <a:extLst>
              <a:ext uri="{FF2B5EF4-FFF2-40B4-BE49-F238E27FC236}">
                <a16:creationId xmlns:a16="http://schemas.microsoft.com/office/drawing/2014/main" id="{D02F71D9-19D2-40B3-8216-425C454DAA24}"/>
              </a:ext>
            </a:extLst>
          </p:cNvPr>
          <p:cNvSpPr txBox="1"/>
          <p:nvPr/>
        </p:nvSpPr>
        <p:spPr>
          <a:xfrm>
            <a:off x="283426" y="632837"/>
            <a:ext cx="3050147" cy="461665"/>
          </a:xfrm>
          <a:prstGeom prst="rect">
            <a:avLst/>
          </a:prstGeom>
          <a:noFill/>
        </p:spPr>
        <p:txBody>
          <a:bodyPr wrap="square" rtlCol="0">
            <a:spAutoFit/>
          </a:bodyPr>
          <a:lstStyle/>
          <a:p>
            <a:r>
              <a:rPr lang="ja-JP" altLang="en-US" sz="2400" b="1" dirty="0">
                <a:solidFill>
                  <a:srgbClr val="900E75"/>
                </a:solidFill>
              </a:rPr>
              <a:t>血液型が異なる移植</a:t>
            </a:r>
            <a:endParaRPr kumimoji="1" lang="ja-JP" altLang="en-US" sz="2400" b="1" dirty="0">
              <a:solidFill>
                <a:srgbClr val="900E75"/>
              </a:solidFill>
            </a:endParaRPr>
          </a:p>
        </p:txBody>
      </p:sp>
      <p:sp>
        <p:nvSpPr>
          <p:cNvPr id="12" name="テキスト ボックス 11">
            <a:extLst>
              <a:ext uri="{FF2B5EF4-FFF2-40B4-BE49-F238E27FC236}">
                <a16:creationId xmlns:a16="http://schemas.microsoft.com/office/drawing/2014/main" id="{0EAF6DBF-EC6A-401C-B174-8B8F001319BC}"/>
              </a:ext>
            </a:extLst>
          </p:cNvPr>
          <p:cNvSpPr txBox="1"/>
          <p:nvPr/>
        </p:nvSpPr>
        <p:spPr>
          <a:xfrm>
            <a:off x="118838" y="4902953"/>
            <a:ext cx="5805712" cy="126444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dirty="0">
                <a:latin typeface="ＭＳ Ｐゴシック" panose="020B0600070205080204" pitchFamily="50" charset="-128"/>
                <a:ea typeface="ＭＳ Ｐゴシック" panose="020B0600070205080204" pitchFamily="50" charset="-128"/>
              </a:rPr>
              <a:t>患者様とドナーの血液型が異なった造血幹細胞移植では、患者様の血液型がドナーの血液型に変わります。</a:t>
            </a:r>
            <a:endParaRPr kumimoji="1" lang="en-US" altLang="ja-JP" dirty="0">
              <a:latin typeface="ＭＳ Ｐゴシック" panose="020B0600070205080204" pitchFamily="50" charset="-128"/>
              <a:ea typeface="ＭＳ Ｐゴシック" panose="020B0600070205080204" pitchFamily="50" charset="-128"/>
            </a:endParaRPr>
          </a:p>
          <a:p>
            <a:pPr marL="285750" indent="-285750">
              <a:lnSpc>
                <a:spcPts val="500"/>
              </a:lnSpc>
              <a:buFont typeface="Arial" panose="020B0604020202020204" pitchFamily="34" charset="0"/>
              <a:buChar char="•"/>
            </a:pP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臓器移植では血液型がドナー型に変わることはありません。</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3EB933D2-CA14-46D5-BAC7-522F5DD04A96}"/>
              </a:ext>
            </a:extLst>
          </p:cNvPr>
          <p:cNvSpPr txBox="1"/>
          <p:nvPr/>
        </p:nvSpPr>
        <p:spPr>
          <a:xfrm>
            <a:off x="6203159" y="632837"/>
            <a:ext cx="5129040" cy="461665"/>
          </a:xfrm>
          <a:prstGeom prst="rect">
            <a:avLst/>
          </a:prstGeom>
          <a:noFill/>
        </p:spPr>
        <p:txBody>
          <a:bodyPr wrap="square" rtlCol="0">
            <a:spAutoFit/>
          </a:bodyPr>
          <a:lstStyle/>
          <a:p>
            <a:r>
              <a:rPr lang="ja-JP" altLang="en-US" sz="2400" b="1" dirty="0">
                <a:solidFill>
                  <a:srgbClr val="900E75"/>
                </a:solidFill>
              </a:rPr>
              <a:t>造血幹細胞移植と臓器移植のその後</a:t>
            </a:r>
            <a:endParaRPr kumimoji="1" lang="ja-JP" altLang="en-US" sz="2400" b="1" dirty="0">
              <a:solidFill>
                <a:srgbClr val="900E75"/>
              </a:solidFill>
            </a:endParaRPr>
          </a:p>
        </p:txBody>
      </p:sp>
      <p:grpSp>
        <p:nvGrpSpPr>
          <p:cNvPr id="2" name="グループ化 1">
            <a:extLst>
              <a:ext uri="{FF2B5EF4-FFF2-40B4-BE49-F238E27FC236}">
                <a16:creationId xmlns:a16="http://schemas.microsoft.com/office/drawing/2014/main" id="{D4C4C413-64A5-49D2-836A-2F3F5D55C653}"/>
              </a:ext>
            </a:extLst>
          </p:cNvPr>
          <p:cNvGrpSpPr/>
          <p:nvPr/>
        </p:nvGrpSpPr>
        <p:grpSpPr>
          <a:xfrm>
            <a:off x="9132854" y="1295659"/>
            <a:ext cx="1994292" cy="1328798"/>
            <a:chOff x="7842927" y="1778502"/>
            <a:chExt cx="2416627" cy="1814694"/>
          </a:xfrm>
        </p:grpSpPr>
        <p:grpSp>
          <p:nvGrpSpPr>
            <p:cNvPr id="14" name="グループ化 13">
              <a:extLst>
                <a:ext uri="{FF2B5EF4-FFF2-40B4-BE49-F238E27FC236}">
                  <a16:creationId xmlns:a16="http://schemas.microsoft.com/office/drawing/2014/main" id="{3628D5B4-1065-46DB-8E10-C7054FB2C0A7}"/>
                </a:ext>
              </a:extLst>
            </p:cNvPr>
            <p:cNvGrpSpPr/>
            <p:nvPr/>
          </p:nvGrpSpPr>
          <p:grpSpPr>
            <a:xfrm>
              <a:off x="7842927" y="2278273"/>
              <a:ext cx="710521" cy="851605"/>
              <a:chOff x="3460199" y="7857639"/>
              <a:chExt cx="1313279" cy="1328805"/>
            </a:xfrm>
          </p:grpSpPr>
          <p:pic>
            <p:nvPicPr>
              <p:cNvPr id="18" name="図 17" descr="ボトル が含まれている画像&#10;&#10;自動的に生成された説明">
                <a:extLst>
                  <a:ext uri="{FF2B5EF4-FFF2-40B4-BE49-F238E27FC236}">
                    <a16:creationId xmlns:a16="http://schemas.microsoft.com/office/drawing/2014/main" id="{C2F40281-6679-41A4-AAAF-C3CDE7D99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99" y="8028124"/>
                <a:ext cx="832831" cy="1158320"/>
              </a:xfrm>
              <a:prstGeom prst="rect">
                <a:avLst/>
              </a:prstGeom>
            </p:spPr>
          </p:pic>
          <p:cxnSp>
            <p:nvCxnSpPr>
              <p:cNvPr id="19" name="直線矢印コネクタ 18">
                <a:extLst>
                  <a:ext uri="{FF2B5EF4-FFF2-40B4-BE49-F238E27FC236}">
                    <a16:creationId xmlns:a16="http://schemas.microsoft.com/office/drawing/2014/main" id="{7E66C08B-86F2-446C-87D4-555B2B391CE5}"/>
                  </a:ext>
                </a:extLst>
              </p:cNvPr>
              <p:cNvCxnSpPr/>
              <p:nvPr/>
            </p:nvCxnSpPr>
            <p:spPr>
              <a:xfrm flipV="1">
                <a:off x="4479010" y="7857639"/>
                <a:ext cx="278970" cy="340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BD1E43A1-CFD3-46A6-AB0D-A2220EA1CDE6}"/>
                  </a:ext>
                </a:extLst>
              </p:cNvPr>
              <p:cNvCxnSpPr>
                <a:cxnSpLocks/>
              </p:cNvCxnSpPr>
              <p:nvPr/>
            </p:nvCxnSpPr>
            <p:spPr>
              <a:xfrm>
                <a:off x="4510006" y="8834034"/>
                <a:ext cx="263472" cy="23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1" name="グループ化 20">
              <a:extLst>
                <a:ext uri="{FF2B5EF4-FFF2-40B4-BE49-F238E27FC236}">
                  <a16:creationId xmlns:a16="http://schemas.microsoft.com/office/drawing/2014/main" id="{C827A29B-5D34-4994-B6B6-3210C1A535B4}"/>
                </a:ext>
              </a:extLst>
            </p:cNvPr>
            <p:cNvGrpSpPr/>
            <p:nvPr/>
          </p:nvGrpSpPr>
          <p:grpSpPr>
            <a:xfrm>
              <a:off x="8694226" y="1778502"/>
              <a:ext cx="1565328" cy="1814694"/>
              <a:chOff x="4788976" y="7547675"/>
              <a:chExt cx="1565328" cy="1814694"/>
            </a:xfrm>
          </p:grpSpPr>
          <p:sp>
            <p:nvSpPr>
              <p:cNvPr id="22" name="テキスト ボックス 21">
                <a:extLst>
                  <a:ext uri="{FF2B5EF4-FFF2-40B4-BE49-F238E27FC236}">
                    <a16:creationId xmlns:a16="http://schemas.microsoft.com/office/drawing/2014/main" id="{6602042A-BB35-4656-BEF8-9DCF5B5BC679}"/>
                  </a:ext>
                </a:extLst>
              </p:cNvPr>
              <p:cNvSpPr txBox="1"/>
              <p:nvPr/>
            </p:nvSpPr>
            <p:spPr>
              <a:xfrm>
                <a:off x="4788976" y="7547675"/>
                <a:ext cx="1531613" cy="546416"/>
              </a:xfrm>
              <a:prstGeom prst="rect">
                <a:avLst/>
              </a:prstGeom>
              <a:noFill/>
            </p:spPr>
            <p:txBody>
              <a:bodyPr wrap="square" rtlCol="0">
                <a:spAutoFit/>
              </a:bodyPr>
              <a:lstStyle/>
              <a:p>
                <a:r>
                  <a:rPr kumimoji="1" lang="en-US" altLang="ja-JP" sz="2000" dirty="0">
                    <a:latin typeface="ＭＳ Ｐゴシック" panose="020B0600070205080204" pitchFamily="50" charset="-128"/>
                    <a:ea typeface="ＭＳ Ｐゴシック" panose="020B0600070205080204" pitchFamily="50" charset="-128"/>
                  </a:rPr>
                  <a:t>A</a:t>
                </a:r>
                <a:r>
                  <a:rPr kumimoji="1" lang="ja-JP" altLang="en-US" sz="2000" dirty="0">
                    <a:latin typeface="ＭＳ Ｐゴシック" panose="020B0600070205080204" pitchFamily="50" charset="-128"/>
                    <a:ea typeface="ＭＳ Ｐゴシック" panose="020B0600070205080204" pitchFamily="50" charset="-128"/>
                  </a:rPr>
                  <a:t>型？？</a:t>
                </a:r>
              </a:p>
            </p:txBody>
          </p:sp>
          <p:sp>
            <p:nvSpPr>
              <p:cNvPr id="23" name="テキスト ボックス 22">
                <a:extLst>
                  <a:ext uri="{FF2B5EF4-FFF2-40B4-BE49-F238E27FC236}">
                    <a16:creationId xmlns:a16="http://schemas.microsoft.com/office/drawing/2014/main" id="{A1B9793E-4679-4945-A4A9-36A234579B27}"/>
                  </a:ext>
                </a:extLst>
              </p:cNvPr>
              <p:cNvSpPr txBox="1"/>
              <p:nvPr/>
            </p:nvSpPr>
            <p:spPr>
              <a:xfrm>
                <a:off x="4817388" y="8815953"/>
                <a:ext cx="1536916" cy="546416"/>
              </a:xfrm>
              <a:prstGeom prst="rect">
                <a:avLst/>
              </a:prstGeom>
              <a:noFill/>
            </p:spPr>
            <p:txBody>
              <a:bodyPr wrap="square" rtlCol="0">
                <a:spAutoFit/>
              </a:bodyPr>
              <a:lstStyle/>
              <a:p>
                <a:r>
                  <a:rPr kumimoji="1" lang="en-US" altLang="ja-JP" sz="2000" dirty="0">
                    <a:latin typeface="ＭＳ Ｐゴシック" panose="020B0600070205080204" pitchFamily="50" charset="-128"/>
                    <a:ea typeface="ＭＳ Ｐゴシック" panose="020B0600070205080204" pitchFamily="50" charset="-128"/>
                  </a:rPr>
                  <a:t>O</a:t>
                </a:r>
                <a:r>
                  <a:rPr kumimoji="1" lang="ja-JP" altLang="en-US" sz="2000" dirty="0">
                    <a:latin typeface="ＭＳ Ｐゴシック" panose="020B0600070205080204" pitchFamily="50" charset="-128"/>
                    <a:ea typeface="ＭＳ Ｐゴシック" panose="020B0600070205080204" pitchFamily="50" charset="-128"/>
                  </a:rPr>
                  <a:t>型？？</a:t>
                </a:r>
              </a:p>
            </p:txBody>
          </p:sp>
        </p:grpSp>
      </p:grpSp>
      <p:sp>
        <p:nvSpPr>
          <p:cNvPr id="24" name="テキスト ボックス 23">
            <a:extLst>
              <a:ext uri="{FF2B5EF4-FFF2-40B4-BE49-F238E27FC236}">
                <a16:creationId xmlns:a16="http://schemas.microsoft.com/office/drawing/2014/main" id="{12C605E1-7F36-4EB8-A739-39C977561BDA}"/>
              </a:ext>
            </a:extLst>
          </p:cNvPr>
          <p:cNvSpPr txBox="1"/>
          <p:nvPr/>
        </p:nvSpPr>
        <p:spPr>
          <a:xfrm>
            <a:off x="6063735" y="4550868"/>
            <a:ext cx="5805712"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kumimoji="1" lang="en-US" altLang="ja-JP" dirty="0">
                <a:latin typeface="ＭＳ Ｐゴシック" panose="020B0600070205080204" pitchFamily="50" charset="-128"/>
                <a:ea typeface="ＭＳ Ｐゴシック" panose="020B0600070205080204" pitchFamily="50" charset="-128"/>
              </a:rPr>
              <a:t>ABO</a:t>
            </a:r>
            <a:r>
              <a:rPr kumimoji="1" lang="ja-JP" altLang="en-US" dirty="0">
                <a:latin typeface="ＭＳ Ｐゴシック" panose="020B0600070205080204" pitchFamily="50" charset="-128"/>
                <a:ea typeface="ＭＳ Ｐゴシック" panose="020B0600070205080204" pitchFamily="50" charset="-128"/>
              </a:rPr>
              <a:t>血液型不適合造血幹細胞移植後の採血検査で血液型を判定するには時間がかかります。転院された場合などでは、移植情報がわからないと、血液型検査で血液型の決定が困難になります。</a:t>
            </a: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en-US" altLang="ja-JP" dirty="0">
                <a:latin typeface="ＭＳ Ｐゴシック" panose="020B0600070205080204" pitchFamily="50" charset="-128"/>
                <a:ea typeface="ＭＳ Ｐゴシック" panose="020B0600070205080204" pitchFamily="50" charset="-128"/>
              </a:rPr>
              <a:t>ABO</a:t>
            </a:r>
            <a:r>
              <a:rPr lang="ja-JP" altLang="en-US" dirty="0">
                <a:latin typeface="ＭＳ Ｐゴシック" panose="020B0600070205080204" pitchFamily="50" charset="-128"/>
                <a:ea typeface="ＭＳ Ｐゴシック" panose="020B0600070205080204" pitchFamily="50" charset="-128"/>
              </a:rPr>
              <a:t>血液型不適合臓器移植後の赤血球製剤の輸血は患者様と同じ血液型を選択します。しかし、血漿製剤はドナーと同じ血液型もしくは</a:t>
            </a:r>
            <a:r>
              <a:rPr lang="en-US" altLang="ja-JP" dirty="0">
                <a:latin typeface="ＭＳ Ｐゴシック" panose="020B0600070205080204" pitchFamily="50" charset="-128"/>
                <a:ea typeface="ＭＳ Ｐゴシック" panose="020B0600070205080204" pitchFamily="50" charset="-128"/>
              </a:rPr>
              <a:t>AB</a:t>
            </a:r>
            <a:r>
              <a:rPr lang="ja-JP" altLang="en-US" dirty="0">
                <a:latin typeface="ＭＳ Ｐゴシック" panose="020B0600070205080204" pitchFamily="50" charset="-128"/>
                <a:ea typeface="ＭＳ Ｐゴシック" panose="020B0600070205080204" pitchFamily="50" charset="-128"/>
              </a:rPr>
              <a:t>型を選択しなければいけません。</a:t>
            </a:r>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34" name="グループ化 33">
            <a:extLst>
              <a:ext uri="{FF2B5EF4-FFF2-40B4-BE49-F238E27FC236}">
                <a16:creationId xmlns:a16="http://schemas.microsoft.com/office/drawing/2014/main" id="{E050D0E2-0F46-418B-A573-4575E664CC89}"/>
              </a:ext>
            </a:extLst>
          </p:cNvPr>
          <p:cNvGrpSpPr/>
          <p:nvPr/>
        </p:nvGrpSpPr>
        <p:grpSpPr>
          <a:xfrm>
            <a:off x="9278444" y="2899024"/>
            <a:ext cx="2127441" cy="1648980"/>
            <a:chOff x="8477713" y="3058850"/>
            <a:chExt cx="2343654" cy="1671961"/>
          </a:xfrm>
        </p:grpSpPr>
        <p:pic>
          <p:nvPicPr>
            <p:cNvPr id="32" name="図 31">
              <a:extLst>
                <a:ext uri="{FF2B5EF4-FFF2-40B4-BE49-F238E27FC236}">
                  <a16:creationId xmlns:a16="http://schemas.microsoft.com/office/drawing/2014/main" id="{2EAA6A03-6005-4A0B-97F7-AB68B70E4454}"/>
                </a:ext>
              </a:extLst>
            </p:cNvPr>
            <p:cNvPicPr>
              <a:picLocks noChangeAspect="1"/>
            </p:cNvPicPr>
            <p:nvPr/>
          </p:nvPicPr>
          <p:blipFill>
            <a:blip r:embed="rId4"/>
            <a:stretch>
              <a:fillRect/>
            </a:stretch>
          </p:blipFill>
          <p:spPr>
            <a:xfrm rot="3284247" flipH="1">
              <a:off x="8534833" y="3925114"/>
              <a:ext cx="748577" cy="862817"/>
            </a:xfrm>
            <a:prstGeom prst="rect">
              <a:avLst/>
            </a:prstGeom>
          </p:spPr>
        </p:pic>
        <p:pic>
          <p:nvPicPr>
            <p:cNvPr id="26" name="図 25">
              <a:extLst>
                <a:ext uri="{FF2B5EF4-FFF2-40B4-BE49-F238E27FC236}">
                  <a16:creationId xmlns:a16="http://schemas.microsoft.com/office/drawing/2014/main" id="{0C530510-06D8-478E-B901-87094FEF1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487" y="3058850"/>
              <a:ext cx="569954" cy="832050"/>
            </a:xfrm>
            <a:prstGeom prst="rect">
              <a:avLst/>
            </a:prstGeom>
          </p:spPr>
        </p:pic>
        <p:sp>
          <p:nvSpPr>
            <p:cNvPr id="27" name="テキスト ボックス 26">
              <a:extLst>
                <a:ext uri="{FF2B5EF4-FFF2-40B4-BE49-F238E27FC236}">
                  <a16:creationId xmlns:a16="http://schemas.microsoft.com/office/drawing/2014/main" id="{2F426F01-2660-4BA7-932B-BEE7C5A0A563}"/>
                </a:ext>
              </a:extLst>
            </p:cNvPr>
            <p:cNvSpPr txBox="1"/>
            <p:nvPr/>
          </p:nvSpPr>
          <p:spPr>
            <a:xfrm>
              <a:off x="9340578" y="3198167"/>
              <a:ext cx="965472" cy="400110"/>
            </a:xfrm>
            <a:prstGeom prst="rect">
              <a:avLst/>
            </a:prstGeom>
            <a:noFill/>
          </p:spPr>
          <p:txBody>
            <a:bodyPr wrap="square" rtlCol="0">
              <a:spAutoFit/>
            </a:bodyPr>
            <a:lstStyle/>
            <a:p>
              <a:r>
                <a:rPr kumimoji="1" lang="en-US" altLang="ja-JP" sz="2000" dirty="0">
                  <a:latin typeface="ＭＳ Ｐゴシック" panose="020B0600070205080204" pitchFamily="50" charset="-128"/>
                  <a:ea typeface="ＭＳ Ｐゴシック" panose="020B0600070205080204" pitchFamily="50" charset="-128"/>
                </a:rPr>
                <a:t>O</a:t>
              </a:r>
              <a:r>
                <a:rPr kumimoji="1" lang="ja-JP" altLang="en-US" sz="2000" dirty="0">
                  <a:latin typeface="ＭＳ Ｐゴシック" panose="020B0600070205080204" pitchFamily="50" charset="-128"/>
                  <a:ea typeface="ＭＳ Ｐゴシック" panose="020B0600070205080204" pitchFamily="50" charset="-128"/>
                </a:rPr>
                <a:t>型</a:t>
              </a:r>
            </a:p>
          </p:txBody>
        </p:sp>
        <p:sp>
          <p:nvSpPr>
            <p:cNvPr id="28" name="乗算記号 27">
              <a:extLst>
                <a:ext uri="{FF2B5EF4-FFF2-40B4-BE49-F238E27FC236}">
                  <a16:creationId xmlns:a16="http://schemas.microsoft.com/office/drawing/2014/main" id="{B3EA01A1-CA18-4991-A5FE-67D684FF584F}"/>
                </a:ext>
              </a:extLst>
            </p:cNvPr>
            <p:cNvSpPr/>
            <p:nvPr/>
          </p:nvSpPr>
          <p:spPr>
            <a:xfrm>
              <a:off x="10221292" y="3081831"/>
              <a:ext cx="600075" cy="719214"/>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1DA6DCE8-CEB2-4042-A0FF-E1361C9F5BA8}"/>
                </a:ext>
              </a:extLst>
            </p:cNvPr>
            <p:cNvSpPr txBox="1"/>
            <p:nvPr/>
          </p:nvSpPr>
          <p:spPr>
            <a:xfrm>
              <a:off x="9340578" y="4152485"/>
              <a:ext cx="880714" cy="400110"/>
            </a:xfrm>
            <a:prstGeom prst="rect">
              <a:avLst/>
            </a:prstGeom>
            <a:noFill/>
          </p:spPr>
          <p:txBody>
            <a:bodyPr wrap="square" rtlCol="0">
              <a:spAutoFit/>
            </a:bodyPr>
            <a:lstStyle/>
            <a:p>
              <a:r>
                <a:rPr kumimoji="1" lang="en-US" altLang="ja-JP" sz="2000" dirty="0">
                  <a:latin typeface="ＭＳ Ｐゴシック" panose="020B0600070205080204" pitchFamily="50" charset="-128"/>
                  <a:ea typeface="ＭＳ Ｐゴシック" panose="020B0600070205080204" pitchFamily="50" charset="-128"/>
                </a:rPr>
                <a:t>AB</a:t>
              </a:r>
              <a:r>
                <a:rPr kumimoji="1" lang="ja-JP" altLang="en-US" sz="2000" dirty="0">
                  <a:latin typeface="ＭＳ Ｐゴシック" panose="020B0600070205080204" pitchFamily="50" charset="-128"/>
                  <a:ea typeface="ＭＳ Ｐゴシック" panose="020B0600070205080204" pitchFamily="50" charset="-128"/>
                </a:rPr>
                <a:t>型</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30" name="円: 塗りつぶしなし 29">
              <a:extLst>
                <a:ext uri="{FF2B5EF4-FFF2-40B4-BE49-F238E27FC236}">
                  <a16:creationId xmlns:a16="http://schemas.microsoft.com/office/drawing/2014/main" id="{FD40C7DB-B087-4611-8DDD-7EEC2A71CD22}"/>
                </a:ext>
              </a:extLst>
            </p:cNvPr>
            <p:cNvSpPr/>
            <p:nvPr/>
          </p:nvSpPr>
          <p:spPr>
            <a:xfrm>
              <a:off x="10335069" y="4133850"/>
              <a:ext cx="437888" cy="418745"/>
            </a:xfrm>
            <a:prstGeom prst="donut">
              <a:avLst>
                <a:gd name="adj" fmla="val 10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grpSp>
      <p:pic>
        <p:nvPicPr>
          <p:cNvPr id="33" name="図 32" descr="おもちゃ, レゴ が含まれている画像&#10;&#10;自動的に生成された説明">
            <a:extLst>
              <a:ext uri="{FF2B5EF4-FFF2-40B4-BE49-F238E27FC236}">
                <a16:creationId xmlns:a16="http://schemas.microsoft.com/office/drawing/2014/main" id="{35F2C391-470D-412B-9F85-BBB7417E83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6588" y="2306791"/>
            <a:ext cx="675736" cy="1505105"/>
          </a:xfrm>
          <a:prstGeom prst="rect">
            <a:avLst/>
          </a:prstGeom>
        </p:spPr>
      </p:pic>
      <p:sp>
        <p:nvSpPr>
          <p:cNvPr id="31" name="テキスト ボックス 30">
            <a:extLst>
              <a:ext uri="{FF2B5EF4-FFF2-40B4-BE49-F238E27FC236}">
                <a16:creationId xmlns:a16="http://schemas.microsoft.com/office/drawing/2014/main" id="{62CB2C11-A973-487F-B345-335F484AD9BC}"/>
              </a:ext>
            </a:extLst>
          </p:cNvPr>
          <p:cNvSpPr txBox="1"/>
          <p:nvPr/>
        </p:nvSpPr>
        <p:spPr>
          <a:xfrm>
            <a:off x="6155609" y="1242115"/>
            <a:ext cx="2142169" cy="646331"/>
          </a:xfrm>
          <a:prstGeom prst="rect">
            <a:avLst/>
          </a:prstGeom>
          <a:noFill/>
        </p:spPr>
        <p:txBody>
          <a:bodyPr wrap="square" rtlCol="0">
            <a:spAutoFit/>
          </a:bodyPr>
          <a:lstStyle/>
          <a:p>
            <a:r>
              <a:rPr kumimoji="1" lang="en-US" altLang="ja-JP" dirty="0">
                <a:latin typeface="ＭＳ Ｐゴシック" panose="020B0600070205080204" pitchFamily="50" charset="-128"/>
                <a:ea typeface="ＭＳ Ｐゴシック" panose="020B0600070205080204" pitchFamily="50" charset="-128"/>
              </a:rPr>
              <a:t>ABO</a:t>
            </a:r>
            <a:r>
              <a:rPr kumimoji="1" lang="ja-JP" altLang="en-US" dirty="0">
                <a:latin typeface="ＭＳ Ｐゴシック" panose="020B0600070205080204" pitchFamily="50" charset="-128"/>
                <a:ea typeface="ＭＳ Ｐゴシック" panose="020B0600070205080204" pitchFamily="50" charset="-128"/>
              </a:rPr>
              <a:t>血液型不適合</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造血幹細胞移植後</a:t>
            </a:r>
          </a:p>
        </p:txBody>
      </p:sp>
      <p:sp>
        <p:nvSpPr>
          <p:cNvPr id="35" name="テキスト ボックス 34">
            <a:extLst>
              <a:ext uri="{FF2B5EF4-FFF2-40B4-BE49-F238E27FC236}">
                <a16:creationId xmlns:a16="http://schemas.microsoft.com/office/drawing/2014/main" id="{C99A2944-681D-4339-9A4A-A8AF0C011B3C}"/>
              </a:ext>
            </a:extLst>
          </p:cNvPr>
          <p:cNvSpPr txBox="1"/>
          <p:nvPr/>
        </p:nvSpPr>
        <p:spPr>
          <a:xfrm>
            <a:off x="6155609" y="3073307"/>
            <a:ext cx="2068359" cy="646331"/>
          </a:xfrm>
          <a:prstGeom prst="rect">
            <a:avLst/>
          </a:prstGeom>
          <a:noFill/>
        </p:spPr>
        <p:txBody>
          <a:bodyPr wrap="square" rtlCol="0">
            <a:spAutoFit/>
          </a:bodyPr>
          <a:lstStyle/>
          <a:p>
            <a:r>
              <a:rPr lang="en-US" altLang="ja-JP" dirty="0">
                <a:latin typeface="ＭＳ Ｐゴシック" panose="020B0600070205080204" pitchFamily="50" charset="-128"/>
                <a:ea typeface="ＭＳ Ｐゴシック" panose="020B0600070205080204" pitchFamily="50" charset="-128"/>
              </a:rPr>
              <a:t>ABO</a:t>
            </a:r>
            <a:r>
              <a:rPr lang="ja-JP" altLang="en-US" dirty="0">
                <a:latin typeface="ＭＳ Ｐゴシック" panose="020B0600070205080204" pitchFamily="50" charset="-128"/>
                <a:ea typeface="ＭＳ Ｐゴシック" panose="020B0600070205080204" pitchFamily="50" charset="-128"/>
              </a:rPr>
              <a:t>血液型不適合</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臓器</a:t>
            </a:r>
            <a:r>
              <a:rPr kumimoji="1" lang="ja-JP" altLang="en-US" dirty="0">
                <a:latin typeface="ＭＳ Ｐゴシック" panose="020B0600070205080204" pitchFamily="50" charset="-128"/>
                <a:ea typeface="ＭＳ Ｐゴシック" panose="020B0600070205080204" pitchFamily="50" charset="-128"/>
              </a:rPr>
              <a:t>移植後</a:t>
            </a:r>
          </a:p>
        </p:txBody>
      </p:sp>
      <p:pic>
        <p:nvPicPr>
          <p:cNvPr id="36" name="図 35" descr="おもちゃ, レゴ が含まれている画像&#10;&#10;自動的に生成された説明">
            <a:extLst>
              <a:ext uri="{FF2B5EF4-FFF2-40B4-BE49-F238E27FC236}">
                <a16:creationId xmlns:a16="http://schemas.microsoft.com/office/drawing/2014/main" id="{B538AD13-E052-4D62-8501-7E738C205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55" y="1295659"/>
            <a:ext cx="675736" cy="1505105"/>
          </a:xfrm>
          <a:prstGeom prst="rect">
            <a:avLst/>
          </a:prstGeom>
        </p:spPr>
      </p:pic>
      <p:pic>
        <p:nvPicPr>
          <p:cNvPr id="37" name="図 36" descr="おもちゃ, レゴ が含まれている画像&#10;&#10;自動的に生成された説明">
            <a:extLst>
              <a:ext uri="{FF2B5EF4-FFF2-40B4-BE49-F238E27FC236}">
                <a16:creationId xmlns:a16="http://schemas.microsoft.com/office/drawing/2014/main" id="{22B29221-8373-4003-B2A1-835A4EFE08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55" y="2967085"/>
            <a:ext cx="675736" cy="1505105"/>
          </a:xfrm>
          <a:prstGeom prst="rect">
            <a:avLst/>
          </a:prstGeom>
        </p:spPr>
      </p:pic>
      <p:cxnSp>
        <p:nvCxnSpPr>
          <p:cNvPr id="38" name="直線コネクタ 37">
            <a:extLst>
              <a:ext uri="{FF2B5EF4-FFF2-40B4-BE49-F238E27FC236}">
                <a16:creationId xmlns:a16="http://schemas.microsoft.com/office/drawing/2014/main" id="{936F92DD-F590-4615-833C-B4130BFC6B73}"/>
              </a:ext>
            </a:extLst>
          </p:cNvPr>
          <p:cNvCxnSpPr/>
          <p:nvPr/>
        </p:nvCxnSpPr>
        <p:spPr>
          <a:xfrm>
            <a:off x="6096000" y="635293"/>
            <a:ext cx="0" cy="58893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447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26AE3E8-FD62-AD40-A28A-CC7EB1DAE790}"/>
              </a:ext>
            </a:extLst>
          </p:cNvPr>
          <p:cNvSpPr txBox="1">
            <a:spLocks/>
          </p:cNvSpPr>
          <p:nvPr/>
        </p:nvSpPr>
        <p:spPr>
          <a:xfrm>
            <a:off x="0" y="-59961"/>
            <a:ext cx="12192000" cy="662782"/>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400" b="1" dirty="0">
                <a:latin typeface="ＭＳ Ｐゴシック" panose="020B0600070205080204" pitchFamily="50" charset="-128"/>
                <a:ea typeface="ＭＳ Ｐゴシック" panose="020B0600070205080204" pitchFamily="50" charset="-128"/>
              </a:rPr>
              <a:t>  </a:t>
            </a:r>
            <a:r>
              <a:rPr lang="ja-JP" altLang="en-US" sz="2400" b="1">
                <a:latin typeface="ＭＳ Ｐゴシック" panose="020B0600070205080204" pitchFamily="50" charset="-128"/>
                <a:ea typeface="ＭＳ Ｐゴシック" panose="020B0600070205080204" pitchFamily="50" charset="-128"/>
              </a:rPr>
              <a:t>　　　　　　　　　　　　　　　　　</a:t>
            </a:r>
            <a:r>
              <a:rPr lang="ja-JP" altLang="en-US" sz="3200" b="1">
                <a:latin typeface="ＭＳ Ｐゴシック" panose="020B0600070205080204" pitchFamily="50" charset="-128"/>
                <a:ea typeface="ＭＳ Ｐゴシック" panose="020B0600070205080204" pitchFamily="50" charset="-128"/>
              </a:rPr>
              <a:t>輸血関連情報カードの利点</a:t>
            </a:r>
            <a:endParaRPr lang="ja-JP" altLang="en-US" sz="2400" b="1" dirty="0">
              <a:latin typeface="ＭＳ Ｐゴシック" panose="020B0600070205080204" pitchFamily="50" charset="-128"/>
              <a:ea typeface="ＭＳ Ｐゴシック" panose="020B0600070205080204" pitchFamily="50" charset="-128"/>
            </a:endParaRPr>
          </a:p>
        </p:txBody>
      </p:sp>
      <p:grpSp>
        <p:nvGrpSpPr>
          <p:cNvPr id="9" name="グループ化 8">
            <a:extLst>
              <a:ext uri="{FF2B5EF4-FFF2-40B4-BE49-F238E27FC236}">
                <a16:creationId xmlns:a16="http://schemas.microsoft.com/office/drawing/2014/main" id="{E231C668-582B-3E47-9BF6-5C0499C2303B}"/>
              </a:ext>
            </a:extLst>
          </p:cNvPr>
          <p:cNvGrpSpPr/>
          <p:nvPr/>
        </p:nvGrpSpPr>
        <p:grpSpPr>
          <a:xfrm>
            <a:off x="2166018" y="1280631"/>
            <a:ext cx="2334799" cy="1304779"/>
            <a:chOff x="387457" y="6210944"/>
            <a:chExt cx="2200760" cy="1861424"/>
          </a:xfrm>
        </p:grpSpPr>
        <p:pic>
          <p:nvPicPr>
            <p:cNvPr id="19" name="図 18" descr="挿絵 が含まれている画像&#10;&#10;自動的に生成された説明">
              <a:extLst>
                <a:ext uri="{FF2B5EF4-FFF2-40B4-BE49-F238E27FC236}">
                  <a16:creationId xmlns:a16="http://schemas.microsoft.com/office/drawing/2014/main" id="{2F6CABD6-0E2C-B94C-A1E8-F217A39C4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57" y="6694501"/>
              <a:ext cx="2200760" cy="1377867"/>
            </a:xfrm>
            <a:prstGeom prst="rect">
              <a:avLst/>
            </a:prstGeom>
          </p:spPr>
        </p:pic>
        <p:sp>
          <p:nvSpPr>
            <p:cNvPr id="20" name="テキスト ボックス 19">
              <a:extLst>
                <a:ext uri="{FF2B5EF4-FFF2-40B4-BE49-F238E27FC236}">
                  <a16:creationId xmlns:a16="http://schemas.microsoft.com/office/drawing/2014/main" id="{4CC5B71A-B8F3-9B4C-A7E5-C4B5D04290AA}"/>
                </a:ext>
              </a:extLst>
            </p:cNvPr>
            <p:cNvSpPr txBox="1"/>
            <p:nvPr/>
          </p:nvSpPr>
          <p:spPr>
            <a:xfrm>
              <a:off x="1211857" y="6210944"/>
              <a:ext cx="666427" cy="453973"/>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転院</a:t>
              </a:r>
            </a:p>
          </p:txBody>
        </p:sp>
      </p:grpSp>
      <p:grpSp>
        <p:nvGrpSpPr>
          <p:cNvPr id="27" name="グループ化 26">
            <a:extLst>
              <a:ext uri="{FF2B5EF4-FFF2-40B4-BE49-F238E27FC236}">
                <a16:creationId xmlns:a16="http://schemas.microsoft.com/office/drawing/2014/main" id="{062CC938-F24B-43BB-A83F-3D329BE9F91C}"/>
              </a:ext>
            </a:extLst>
          </p:cNvPr>
          <p:cNvGrpSpPr/>
          <p:nvPr/>
        </p:nvGrpSpPr>
        <p:grpSpPr>
          <a:xfrm>
            <a:off x="9071898" y="1257340"/>
            <a:ext cx="2359691" cy="1558089"/>
            <a:chOff x="6848965" y="1286711"/>
            <a:chExt cx="2359691" cy="1558089"/>
          </a:xfrm>
        </p:grpSpPr>
        <p:pic>
          <p:nvPicPr>
            <p:cNvPr id="11" name="図 10" descr="ボトル が含まれている画像&#10;&#10;自動的に生成された説明">
              <a:extLst>
                <a:ext uri="{FF2B5EF4-FFF2-40B4-BE49-F238E27FC236}">
                  <a16:creationId xmlns:a16="http://schemas.microsoft.com/office/drawing/2014/main" id="{20AA68E3-802F-D742-B3DD-C536D90BD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965" y="1814784"/>
              <a:ext cx="710797" cy="802871"/>
            </a:xfrm>
            <a:prstGeom prst="rect">
              <a:avLst/>
            </a:prstGeom>
          </p:spPr>
        </p:pic>
        <p:grpSp>
          <p:nvGrpSpPr>
            <p:cNvPr id="26" name="グループ化 25">
              <a:extLst>
                <a:ext uri="{FF2B5EF4-FFF2-40B4-BE49-F238E27FC236}">
                  <a16:creationId xmlns:a16="http://schemas.microsoft.com/office/drawing/2014/main" id="{0FF00E13-E597-4809-905A-7A8951F5D97E}"/>
                </a:ext>
              </a:extLst>
            </p:cNvPr>
            <p:cNvGrpSpPr/>
            <p:nvPr/>
          </p:nvGrpSpPr>
          <p:grpSpPr>
            <a:xfrm>
              <a:off x="8393105" y="1286711"/>
              <a:ext cx="774496" cy="624271"/>
              <a:chOff x="8610980" y="1296792"/>
              <a:chExt cx="1136174" cy="1031357"/>
            </a:xfrm>
          </p:grpSpPr>
          <p:pic>
            <p:nvPicPr>
              <p:cNvPr id="17" name="図 16" descr="文字の書かれた紙&#10;&#10;自動的に生成された説明">
                <a:extLst>
                  <a:ext uri="{FF2B5EF4-FFF2-40B4-BE49-F238E27FC236}">
                    <a16:creationId xmlns:a16="http://schemas.microsoft.com/office/drawing/2014/main" id="{B914D998-0813-5444-A64A-D40A14E75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980" y="1296792"/>
                <a:ext cx="1136174" cy="1031357"/>
              </a:xfrm>
              <a:prstGeom prst="rect">
                <a:avLst/>
              </a:prstGeom>
            </p:spPr>
          </p:pic>
          <p:sp>
            <p:nvSpPr>
              <p:cNvPr id="18" name="円: 塗りつぶしなし 62">
                <a:extLst>
                  <a:ext uri="{FF2B5EF4-FFF2-40B4-BE49-F238E27FC236}">
                    <a16:creationId xmlns:a16="http://schemas.microsoft.com/office/drawing/2014/main" id="{AC0E0A6A-D038-F34E-B2E6-8DE7CF3C0212}"/>
                  </a:ext>
                </a:extLst>
              </p:cNvPr>
              <p:cNvSpPr/>
              <p:nvPr/>
            </p:nvSpPr>
            <p:spPr>
              <a:xfrm>
                <a:off x="9090993" y="1712089"/>
                <a:ext cx="371052" cy="352240"/>
              </a:xfrm>
              <a:prstGeom prst="donut">
                <a:avLst>
                  <a:gd name="adj" fmla="val 10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3" name="グループ化 12">
              <a:extLst>
                <a:ext uri="{FF2B5EF4-FFF2-40B4-BE49-F238E27FC236}">
                  <a16:creationId xmlns:a16="http://schemas.microsoft.com/office/drawing/2014/main" id="{8BF1680F-9001-C74F-B7D6-5CA904F9B336}"/>
                </a:ext>
              </a:extLst>
            </p:cNvPr>
            <p:cNvGrpSpPr/>
            <p:nvPr/>
          </p:nvGrpSpPr>
          <p:grpSpPr>
            <a:xfrm>
              <a:off x="8465012" y="2242578"/>
              <a:ext cx="743644" cy="602222"/>
              <a:chOff x="9683043" y="1174673"/>
              <a:chExt cx="1070947" cy="1197026"/>
            </a:xfrm>
          </p:grpSpPr>
          <p:pic>
            <p:nvPicPr>
              <p:cNvPr id="15" name="図 14" descr="文字の書かれた紙&#10;&#10;自動的に生成された説明">
                <a:extLst>
                  <a:ext uri="{FF2B5EF4-FFF2-40B4-BE49-F238E27FC236}">
                    <a16:creationId xmlns:a16="http://schemas.microsoft.com/office/drawing/2014/main" id="{6BD89D88-D5F9-0F40-9E64-45E2BF6F5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3043" y="1174673"/>
                <a:ext cx="1070947" cy="1197026"/>
              </a:xfrm>
              <a:prstGeom prst="rect">
                <a:avLst/>
              </a:prstGeom>
            </p:spPr>
          </p:pic>
          <p:sp>
            <p:nvSpPr>
              <p:cNvPr id="16" name="乗算記号 15">
                <a:extLst>
                  <a:ext uri="{FF2B5EF4-FFF2-40B4-BE49-F238E27FC236}">
                    <a16:creationId xmlns:a16="http://schemas.microsoft.com/office/drawing/2014/main" id="{01E095B3-FD7F-2349-8565-C8D4BE43498E}"/>
                  </a:ext>
                </a:extLst>
              </p:cNvPr>
              <p:cNvSpPr/>
              <p:nvPr/>
            </p:nvSpPr>
            <p:spPr>
              <a:xfrm>
                <a:off x="9981106" y="1524388"/>
                <a:ext cx="674409" cy="752457"/>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7" name="直線矢印コネクタ 6">
              <a:extLst>
                <a:ext uri="{FF2B5EF4-FFF2-40B4-BE49-F238E27FC236}">
                  <a16:creationId xmlns:a16="http://schemas.microsoft.com/office/drawing/2014/main" id="{0CC93375-5BC6-1D46-B1AB-AF21F43E413A}"/>
                </a:ext>
              </a:extLst>
            </p:cNvPr>
            <p:cNvCxnSpPr/>
            <p:nvPr/>
          </p:nvCxnSpPr>
          <p:spPr>
            <a:xfrm flipV="1">
              <a:off x="7897341" y="1653881"/>
              <a:ext cx="295961" cy="293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30BAA444-8BAF-D64E-BBFC-172292175936}"/>
                </a:ext>
              </a:extLst>
            </p:cNvPr>
            <p:cNvCxnSpPr>
              <a:cxnSpLocks/>
            </p:cNvCxnSpPr>
            <p:nvPr/>
          </p:nvCxnSpPr>
          <p:spPr>
            <a:xfrm>
              <a:off x="7897341" y="2191471"/>
              <a:ext cx="364470" cy="242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21" name="図 20" descr="ミラー, 挿絵 が含まれている画像&#10;&#10;自動的に生成された説明">
            <a:extLst>
              <a:ext uri="{FF2B5EF4-FFF2-40B4-BE49-F238E27FC236}">
                <a16:creationId xmlns:a16="http://schemas.microsoft.com/office/drawing/2014/main" id="{2AD29418-CED9-BE4E-A9D3-38B32244A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573" y="2763416"/>
            <a:ext cx="1902487" cy="1902487"/>
          </a:xfrm>
          <a:prstGeom prst="rect">
            <a:avLst/>
          </a:prstGeom>
        </p:spPr>
      </p:pic>
      <p:grpSp>
        <p:nvGrpSpPr>
          <p:cNvPr id="22" name="グループ化 21">
            <a:extLst>
              <a:ext uri="{FF2B5EF4-FFF2-40B4-BE49-F238E27FC236}">
                <a16:creationId xmlns:a16="http://schemas.microsoft.com/office/drawing/2014/main" id="{599768E0-3E14-4F43-BABE-2C9FBAE4B714}"/>
              </a:ext>
            </a:extLst>
          </p:cNvPr>
          <p:cNvGrpSpPr/>
          <p:nvPr/>
        </p:nvGrpSpPr>
        <p:grpSpPr>
          <a:xfrm>
            <a:off x="2985210" y="3127588"/>
            <a:ext cx="937433" cy="600164"/>
            <a:chOff x="2252512" y="5301883"/>
            <a:chExt cx="1316056" cy="806411"/>
          </a:xfrm>
        </p:grpSpPr>
        <p:sp>
          <p:nvSpPr>
            <p:cNvPr id="23" name="テキスト ボックス 22">
              <a:extLst>
                <a:ext uri="{FF2B5EF4-FFF2-40B4-BE49-F238E27FC236}">
                  <a16:creationId xmlns:a16="http://schemas.microsoft.com/office/drawing/2014/main" id="{27718E46-AB1E-E343-98BD-602CFFF5FCA4}"/>
                </a:ext>
              </a:extLst>
            </p:cNvPr>
            <p:cNvSpPr txBox="1"/>
            <p:nvPr/>
          </p:nvSpPr>
          <p:spPr>
            <a:xfrm>
              <a:off x="2252512" y="5301883"/>
              <a:ext cx="1316056" cy="806411"/>
            </a:xfrm>
            <a:prstGeom prst="rect">
              <a:avLst/>
            </a:prstGeom>
            <a:noFill/>
            <a:ln w="38100">
              <a:solidFill>
                <a:schemeClr val="tx1"/>
              </a:solidFill>
            </a:ln>
          </p:spPr>
          <p:txBody>
            <a:bodyPr wrap="square" rtlCol="0">
              <a:spAutoFit/>
            </a:bodyPr>
            <a:lstStyle/>
            <a:p>
              <a:r>
                <a:rPr kumimoji="1" lang="ja-JP" altLang="en-US" sz="1100" b="1" dirty="0"/>
                <a:t>輸血関連　</a:t>
              </a:r>
              <a:endParaRPr kumimoji="1" lang="en-US" altLang="ja-JP" sz="1100" b="1" dirty="0"/>
            </a:p>
            <a:p>
              <a:r>
                <a:rPr kumimoji="1" lang="ja-JP" altLang="en-US" sz="1100" b="1" dirty="0"/>
                <a:t>情報カード</a:t>
              </a:r>
              <a:endParaRPr kumimoji="1" lang="en-US" altLang="ja-JP" sz="1100" b="1" dirty="0"/>
            </a:p>
            <a:p>
              <a:endParaRPr kumimoji="1" lang="en-US" altLang="ja-JP" sz="1100" b="1" dirty="0"/>
            </a:p>
          </p:txBody>
        </p:sp>
        <p:cxnSp>
          <p:nvCxnSpPr>
            <p:cNvPr id="24" name="直線コネクタ 23">
              <a:extLst>
                <a:ext uri="{FF2B5EF4-FFF2-40B4-BE49-F238E27FC236}">
                  <a16:creationId xmlns:a16="http://schemas.microsoft.com/office/drawing/2014/main" id="{20BBB280-99F0-D34D-BB46-A9BD01DF13F7}"/>
                </a:ext>
              </a:extLst>
            </p:cNvPr>
            <p:cNvCxnSpPr>
              <a:cxnSpLocks/>
            </p:cNvCxnSpPr>
            <p:nvPr/>
          </p:nvCxnSpPr>
          <p:spPr>
            <a:xfrm>
              <a:off x="2252512" y="5869250"/>
              <a:ext cx="1316056" cy="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DF4D32B2-3D29-4B70-B977-1C66AE6637DF}"/>
              </a:ext>
            </a:extLst>
          </p:cNvPr>
          <p:cNvSpPr txBox="1"/>
          <p:nvPr/>
        </p:nvSpPr>
        <p:spPr>
          <a:xfrm>
            <a:off x="316249" y="4982162"/>
            <a:ext cx="11276473" cy="271356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ＭＳ ゴシック" panose="020B0609070205080204" pitchFamily="49" charset="-128"/>
                <a:ea typeface="ＭＳ ゴシック" panose="020B0609070205080204" pitchFamily="49" charset="-128"/>
              </a:rPr>
              <a:t>不規則抗体を持っている患者様に「反応しない</a:t>
            </a:r>
            <a:r>
              <a:rPr lang="ja-JP" altLang="en-US" dirty="0">
                <a:latin typeface="ＭＳ ゴシック" panose="020B0609070205080204" pitchFamily="49" charset="-128"/>
                <a:ea typeface="ＭＳ ゴシック" panose="020B0609070205080204" pitchFamily="49" charset="-128"/>
              </a:rPr>
              <a:t>赤血球</a:t>
            </a:r>
            <a:r>
              <a:rPr kumimoji="1" lang="ja-JP" altLang="en-US" dirty="0">
                <a:latin typeface="ＭＳ ゴシック" panose="020B0609070205080204" pitchFamily="49" charset="-128"/>
                <a:ea typeface="ＭＳ ゴシック" panose="020B0609070205080204" pitchFamily="49" charset="-128"/>
              </a:rPr>
              <a:t>製剤」を素早く・間違いなく準備でき、安心安全</a:t>
            </a:r>
            <a:r>
              <a:rPr kumimoji="1" lang="ja-JP" altLang="en-US">
                <a:latin typeface="ＭＳ ゴシック" panose="020B0609070205080204" pitchFamily="49" charset="-128"/>
                <a:ea typeface="ＭＳ ゴシック" panose="020B0609070205080204" pitchFamily="49" charset="-128"/>
              </a:rPr>
              <a:t>な輸血</a:t>
            </a:r>
            <a:r>
              <a:rPr lang="ja-JP" altLang="en-US">
                <a:latin typeface="ＭＳ ゴシック" panose="020B0609070205080204" pitchFamily="49" charset="-128"/>
                <a:ea typeface="ＭＳ ゴシック" panose="020B0609070205080204" pitchFamily="49" charset="-128"/>
              </a:rPr>
              <a:t>療法</a:t>
            </a:r>
            <a:r>
              <a:rPr kumimoji="1" lang="ja-JP" altLang="en-US">
                <a:latin typeface="ＭＳ ゴシック" panose="020B0609070205080204" pitchFamily="49" charset="-128"/>
                <a:ea typeface="ＭＳ ゴシック" panose="020B0609070205080204" pitchFamily="49" charset="-128"/>
              </a:rPr>
              <a:t>や</a:t>
            </a:r>
            <a:r>
              <a:rPr kumimoji="1" lang="ja-JP" altLang="en-US" dirty="0">
                <a:latin typeface="ＭＳ ゴシック" panose="020B0609070205080204" pitchFamily="49" charset="-128"/>
                <a:ea typeface="ＭＳ ゴシック" panose="020B0609070205080204" pitchFamily="49" charset="-128"/>
              </a:rPr>
              <a:t>妊娠経過を提供できます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marL="285750" indent="-285750">
              <a:lnSpc>
                <a:spcPts val="500"/>
              </a:lnSpc>
              <a:buFont typeface="Arial" panose="020B0604020202020204" pitchFamily="34" charset="0"/>
              <a:buChar char="•"/>
            </a:pPr>
            <a:endParaRPr lang="en-US" altLang="ja-JP" dirty="0">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患者様の投薬歴を把握することで、迅速</a:t>
            </a:r>
            <a:r>
              <a:rPr lang="ja-JP" altLang="en-US">
                <a:latin typeface="ＭＳ ゴシック" panose="020B0609070205080204" pitchFamily="49" charset="-128"/>
                <a:ea typeface="ＭＳ ゴシック" panose="020B0609070205080204" pitchFamily="49" charset="-128"/>
              </a:rPr>
              <a:t>な輸血療法を</a:t>
            </a:r>
            <a:r>
              <a:rPr lang="ja-JP" altLang="en-US" dirty="0">
                <a:latin typeface="ＭＳ ゴシック" panose="020B0609070205080204" pitchFamily="49" charset="-128"/>
                <a:ea typeface="ＭＳ ゴシック" panose="020B0609070205080204" pitchFamily="49" charset="-128"/>
              </a:rPr>
              <a:t>提供でき、病因の特定に貢献できます。</a:t>
            </a:r>
            <a:endParaRPr lang="en-US" altLang="ja-JP" dirty="0">
              <a:latin typeface="ＭＳ ゴシック" panose="020B0609070205080204" pitchFamily="49" charset="-128"/>
              <a:ea typeface="ＭＳ ゴシック" panose="020B0609070205080204" pitchFamily="49" charset="-128"/>
            </a:endParaRPr>
          </a:p>
          <a:p>
            <a:pPr marL="285750" indent="-285750">
              <a:lnSpc>
                <a:spcPts val="500"/>
              </a:lnSpc>
              <a:buFont typeface="Arial" panose="020B0604020202020204" pitchFamily="34" charset="0"/>
              <a:buChar char="•"/>
            </a:pPr>
            <a:endParaRPr lang="en-US" altLang="ja-JP" dirty="0">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r>
              <a:rPr lang="ja-JP" altLang="en-US" dirty="0">
                <a:latin typeface="ＭＳ ゴシック" panose="020B0609070205080204" pitchFamily="49" charset="-128"/>
                <a:ea typeface="ＭＳ ゴシック" panose="020B0609070205080204" pitchFamily="49" charset="-128"/>
              </a:rPr>
              <a:t>移植歴の情報を把握することで、造血幹細胞移植後における血液型の検査を速やかに判定でき、輸血の遅延を防ぐことが可能と</a:t>
            </a:r>
            <a:r>
              <a:rPr lang="ja-JP" altLang="en-US">
                <a:latin typeface="ＭＳ ゴシック" panose="020B0609070205080204" pitchFamily="49" charset="-128"/>
                <a:ea typeface="ＭＳ ゴシック" panose="020B0609070205080204" pitchFamily="49" charset="-128"/>
              </a:rPr>
              <a:t>なります。</a:t>
            </a:r>
            <a:r>
              <a:rPr lang="en-US" altLang="ja-JP" dirty="0">
                <a:latin typeface="ＭＳ ゴシック" panose="020B0609070205080204" pitchFamily="49" charset="-128"/>
                <a:ea typeface="ＭＳ ゴシック" panose="020B0609070205080204" pitchFamily="49" charset="-128"/>
              </a:rPr>
              <a:t>ABO</a:t>
            </a:r>
            <a:r>
              <a:rPr lang="ja-JP" altLang="en-US">
                <a:latin typeface="ＭＳ ゴシック" panose="020B0609070205080204" pitchFamily="49" charset="-128"/>
                <a:ea typeface="ＭＳ ゴシック" panose="020B0609070205080204" pitchFamily="49" charset="-128"/>
              </a:rPr>
              <a:t>不適合臓器</a:t>
            </a:r>
            <a:r>
              <a:rPr lang="ja-JP" altLang="en-US" dirty="0">
                <a:latin typeface="ＭＳ ゴシック" panose="020B0609070205080204" pitchFamily="49" charset="-128"/>
                <a:ea typeface="ＭＳ ゴシック" panose="020B0609070205080204" pitchFamily="49" charset="-128"/>
              </a:rPr>
              <a:t>移植後の患者様には間違った血漿製剤の輸血を防ぐことができます。　　　　</a:t>
            </a:r>
            <a:endParaRPr lang="en-US" altLang="ja-JP" dirty="0">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endParaRPr lang="en-US" altLang="ja-JP" dirty="0">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endParaRPr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p:txBody>
      </p:sp>
      <p:pic>
        <p:nvPicPr>
          <p:cNvPr id="25" name="図 24" descr="おもちゃ, レゴ が含まれている画像&#10;&#10;自動的に生成された説明">
            <a:extLst>
              <a:ext uri="{FF2B5EF4-FFF2-40B4-BE49-F238E27FC236}">
                <a16:creationId xmlns:a16="http://schemas.microsoft.com/office/drawing/2014/main" id="{593DF93B-711B-4F6D-B392-B01D9F76CE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3678" y="2670718"/>
            <a:ext cx="799310" cy="2046894"/>
          </a:xfrm>
          <a:prstGeom prst="rect">
            <a:avLst/>
          </a:prstGeom>
        </p:spPr>
      </p:pic>
      <p:pic>
        <p:nvPicPr>
          <p:cNvPr id="29" name="図 28" descr="ミラー, 挿絵 が含まれている画像&#10;&#10;自動的に生成された説明">
            <a:extLst>
              <a:ext uri="{FF2B5EF4-FFF2-40B4-BE49-F238E27FC236}">
                <a16:creationId xmlns:a16="http://schemas.microsoft.com/office/drawing/2014/main" id="{E810146C-9B8B-4FF4-BDB7-86FE19C38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528" y="2025582"/>
            <a:ext cx="1902487" cy="1902487"/>
          </a:xfrm>
          <a:prstGeom prst="rect">
            <a:avLst/>
          </a:prstGeom>
        </p:spPr>
      </p:pic>
      <p:grpSp>
        <p:nvGrpSpPr>
          <p:cNvPr id="30" name="グループ化 29">
            <a:extLst>
              <a:ext uri="{FF2B5EF4-FFF2-40B4-BE49-F238E27FC236}">
                <a16:creationId xmlns:a16="http://schemas.microsoft.com/office/drawing/2014/main" id="{67F7FBD4-A5A6-44A7-82B6-670BE8570ACA}"/>
              </a:ext>
            </a:extLst>
          </p:cNvPr>
          <p:cNvGrpSpPr/>
          <p:nvPr/>
        </p:nvGrpSpPr>
        <p:grpSpPr>
          <a:xfrm>
            <a:off x="7293973" y="2554568"/>
            <a:ext cx="937433" cy="600164"/>
            <a:chOff x="2252512" y="5301883"/>
            <a:chExt cx="1316056" cy="806411"/>
          </a:xfrm>
        </p:grpSpPr>
        <p:sp>
          <p:nvSpPr>
            <p:cNvPr id="31" name="テキスト ボックス 30">
              <a:extLst>
                <a:ext uri="{FF2B5EF4-FFF2-40B4-BE49-F238E27FC236}">
                  <a16:creationId xmlns:a16="http://schemas.microsoft.com/office/drawing/2014/main" id="{95C5E1BF-B699-4E1A-ADD7-FE0B14949EBF}"/>
                </a:ext>
              </a:extLst>
            </p:cNvPr>
            <p:cNvSpPr txBox="1"/>
            <p:nvPr/>
          </p:nvSpPr>
          <p:spPr>
            <a:xfrm>
              <a:off x="2252512" y="5301883"/>
              <a:ext cx="1316056" cy="806411"/>
            </a:xfrm>
            <a:prstGeom prst="rect">
              <a:avLst/>
            </a:prstGeom>
            <a:noFill/>
            <a:ln w="38100">
              <a:solidFill>
                <a:schemeClr val="tx1"/>
              </a:solidFill>
            </a:ln>
          </p:spPr>
          <p:txBody>
            <a:bodyPr wrap="square" rtlCol="0">
              <a:spAutoFit/>
            </a:bodyPr>
            <a:lstStyle/>
            <a:p>
              <a:r>
                <a:rPr kumimoji="1" lang="ja-JP" altLang="en-US" sz="1100" b="1" dirty="0"/>
                <a:t>輸血関連　</a:t>
              </a:r>
              <a:endParaRPr kumimoji="1" lang="en-US" altLang="ja-JP" sz="1100" b="1" dirty="0"/>
            </a:p>
            <a:p>
              <a:r>
                <a:rPr kumimoji="1" lang="ja-JP" altLang="en-US" sz="1100" b="1" dirty="0"/>
                <a:t>情報カード</a:t>
              </a:r>
              <a:endParaRPr kumimoji="1" lang="en-US" altLang="ja-JP" sz="1100" b="1" dirty="0"/>
            </a:p>
            <a:p>
              <a:endParaRPr kumimoji="1" lang="en-US" altLang="ja-JP" sz="1100" b="1" dirty="0"/>
            </a:p>
          </p:txBody>
        </p:sp>
        <p:cxnSp>
          <p:nvCxnSpPr>
            <p:cNvPr id="32" name="直線コネクタ 31">
              <a:extLst>
                <a:ext uri="{FF2B5EF4-FFF2-40B4-BE49-F238E27FC236}">
                  <a16:creationId xmlns:a16="http://schemas.microsoft.com/office/drawing/2014/main" id="{506D78E6-DD26-43A8-AA16-6E199FB0D190}"/>
                </a:ext>
              </a:extLst>
            </p:cNvPr>
            <p:cNvCxnSpPr>
              <a:cxnSpLocks/>
            </p:cNvCxnSpPr>
            <p:nvPr/>
          </p:nvCxnSpPr>
          <p:spPr>
            <a:xfrm>
              <a:off x="2252512" y="5869250"/>
              <a:ext cx="1316056" cy="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654B1AB3-46E0-49D2-994B-9A528C4DD965}"/>
              </a:ext>
            </a:extLst>
          </p:cNvPr>
          <p:cNvSpPr txBox="1"/>
          <p:nvPr/>
        </p:nvSpPr>
        <p:spPr>
          <a:xfrm>
            <a:off x="1367139" y="683488"/>
            <a:ext cx="9346105" cy="461665"/>
          </a:xfrm>
          <a:prstGeom prst="rect">
            <a:avLst/>
          </a:prstGeom>
          <a:noFill/>
        </p:spPr>
        <p:txBody>
          <a:bodyPr wrap="square" rtlCol="0">
            <a:spAutoFit/>
          </a:bodyPr>
          <a:lstStyle/>
          <a:p>
            <a:r>
              <a:rPr kumimoji="1" lang="ja-JP" altLang="en-US" sz="2400" dirty="0">
                <a:solidFill>
                  <a:srgbClr val="900E75"/>
                </a:solidFill>
                <a:latin typeface="ＭＳ Ｐゴシック" panose="020B0600070205080204" pitchFamily="50" charset="-128"/>
                <a:ea typeface="ＭＳ Ｐゴシック" panose="020B0600070205080204" pitchFamily="50" charset="-128"/>
              </a:rPr>
              <a:t>輸血関連情報カードを提示することで安全な輸血療法が実施できます</a:t>
            </a:r>
          </a:p>
        </p:txBody>
      </p:sp>
      <p:pic>
        <p:nvPicPr>
          <p:cNvPr id="36" name="グラフィックス 35" descr="No の記号">
            <a:extLst>
              <a:ext uri="{FF2B5EF4-FFF2-40B4-BE49-F238E27FC236}">
                <a16:creationId xmlns:a16="http://schemas.microsoft.com/office/drawing/2014/main" id="{E0D7B6E2-35C3-4BD6-8E1D-30A8AD842D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2535" y="2815429"/>
            <a:ext cx="1062858" cy="1062858"/>
          </a:xfrm>
          <a:prstGeom prst="rect">
            <a:avLst/>
          </a:prstGeom>
        </p:spPr>
      </p:pic>
      <p:pic>
        <p:nvPicPr>
          <p:cNvPr id="37" name="図 36" descr="ボトル が含まれている画像&#10;&#10;自動的に生成された説明">
            <a:extLst>
              <a:ext uri="{FF2B5EF4-FFF2-40B4-BE49-F238E27FC236}">
                <a16:creationId xmlns:a16="http://schemas.microsoft.com/office/drawing/2014/main" id="{93978636-911F-4713-AFF1-026C0EEB6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898" y="2956127"/>
            <a:ext cx="710797" cy="802871"/>
          </a:xfrm>
          <a:prstGeom prst="rect">
            <a:avLst/>
          </a:prstGeom>
        </p:spPr>
      </p:pic>
      <p:sp>
        <p:nvSpPr>
          <p:cNvPr id="38" name="テキスト ボックス 37">
            <a:extLst>
              <a:ext uri="{FF2B5EF4-FFF2-40B4-BE49-F238E27FC236}">
                <a16:creationId xmlns:a16="http://schemas.microsoft.com/office/drawing/2014/main" id="{B5947773-B41F-48B1-8EE0-5EE1607B426B}"/>
              </a:ext>
            </a:extLst>
          </p:cNvPr>
          <p:cNvSpPr txBox="1"/>
          <p:nvPr/>
        </p:nvSpPr>
        <p:spPr>
          <a:xfrm>
            <a:off x="10331609" y="2942064"/>
            <a:ext cx="712672" cy="830997"/>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遅延</a:t>
            </a:r>
          </a:p>
        </p:txBody>
      </p:sp>
      <p:grpSp>
        <p:nvGrpSpPr>
          <p:cNvPr id="48" name="グループ化 47">
            <a:extLst>
              <a:ext uri="{FF2B5EF4-FFF2-40B4-BE49-F238E27FC236}">
                <a16:creationId xmlns:a16="http://schemas.microsoft.com/office/drawing/2014/main" id="{E04154CC-8FC4-487C-B3E3-B07D25555F77}"/>
              </a:ext>
            </a:extLst>
          </p:cNvPr>
          <p:cNvGrpSpPr/>
          <p:nvPr/>
        </p:nvGrpSpPr>
        <p:grpSpPr>
          <a:xfrm>
            <a:off x="9162199" y="3888992"/>
            <a:ext cx="556030" cy="820614"/>
            <a:chOff x="9200856" y="3896998"/>
            <a:chExt cx="556030" cy="820614"/>
          </a:xfrm>
        </p:grpSpPr>
        <p:pic>
          <p:nvPicPr>
            <p:cNvPr id="46" name="図 45">
              <a:extLst>
                <a:ext uri="{FF2B5EF4-FFF2-40B4-BE49-F238E27FC236}">
                  <a16:creationId xmlns:a16="http://schemas.microsoft.com/office/drawing/2014/main" id="{08DEF48B-D831-4DA9-9B4D-18B5BF096C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0856" y="3896998"/>
              <a:ext cx="517373" cy="820614"/>
            </a:xfrm>
            <a:prstGeom prst="rect">
              <a:avLst/>
            </a:prstGeom>
          </p:spPr>
        </p:pic>
        <p:sp>
          <p:nvSpPr>
            <p:cNvPr id="47" name="乗算記号 46">
              <a:extLst>
                <a:ext uri="{FF2B5EF4-FFF2-40B4-BE49-F238E27FC236}">
                  <a16:creationId xmlns:a16="http://schemas.microsoft.com/office/drawing/2014/main" id="{60C649D3-68B2-43C7-97ED-F1AA2F289BDD}"/>
                </a:ext>
              </a:extLst>
            </p:cNvPr>
            <p:cNvSpPr/>
            <p:nvPr/>
          </p:nvSpPr>
          <p:spPr>
            <a:xfrm>
              <a:off x="9212171" y="4008284"/>
              <a:ext cx="544715" cy="709328"/>
            </a:xfrm>
            <a:prstGeom prst="mathMultiply">
              <a:avLst>
                <a:gd name="adj1" fmla="val 7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4" name="グループ化 53">
            <a:extLst>
              <a:ext uri="{FF2B5EF4-FFF2-40B4-BE49-F238E27FC236}">
                <a16:creationId xmlns:a16="http://schemas.microsoft.com/office/drawing/2014/main" id="{262AF4DC-9C59-49A6-A285-921475DCBF8D}"/>
              </a:ext>
            </a:extLst>
          </p:cNvPr>
          <p:cNvGrpSpPr/>
          <p:nvPr/>
        </p:nvGrpSpPr>
        <p:grpSpPr>
          <a:xfrm>
            <a:off x="10011592" y="4000278"/>
            <a:ext cx="709082" cy="516673"/>
            <a:chOff x="6818554" y="3850664"/>
            <a:chExt cx="925461" cy="866948"/>
          </a:xfrm>
        </p:grpSpPr>
        <p:pic>
          <p:nvPicPr>
            <p:cNvPr id="50" name="グラフィックス 49" descr="No の記号">
              <a:extLst>
                <a:ext uri="{FF2B5EF4-FFF2-40B4-BE49-F238E27FC236}">
                  <a16:creationId xmlns:a16="http://schemas.microsoft.com/office/drawing/2014/main" id="{80AD39B4-77D8-492B-B471-94086F8D86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77007" y="4200939"/>
              <a:ext cx="476738" cy="446596"/>
            </a:xfrm>
            <a:prstGeom prst="rect">
              <a:avLst/>
            </a:prstGeom>
          </p:spPr>
        </p:pic>
        <p:pic>
          <p:nvPicPr>
            <p:cNvPr id="52" name="グラフィックス 51" descr="挙手">
              <a:extLst>
                <a:ext uri="{FF2B5EF4-FFF2-40B4-BE49-F238E27FC236}">
                  <a16:creationId xmlns:a16="http://schemas.microsoft.com/office/drawing/2014/main" id="{0DE40D14-8B19-47A5-96B1-96C06BB0E9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18554" y="3850664"/>
              <a:ext cx="925461" cy="866948"/>
            </a:xfrm>
            <a:prstGeom prst="rect">
              <a:avLst/>
            </a:prstGeom>
          </p:spPr>
        </p:pic>
      </p:grpSp>
      <p:pic>
        <p:nvPicPr>
          <p:cNvPr id="53" name="図 52" descr="おもちゃ, レゴ が含まれている画像&#10;&#10;自動的に生成された説明">
            <a:extLst>
              <a:ext uri="{FF2B5EF4-FFF2-40B4-BE49-F238E27FC236}">
                <a16:creationId xmlns:a16="http://schemas.microsoft.com/office/drawing/2014/main" id="{726AB6DC-79AC-4AA5-89B8-4C06FF4DD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6238" y="3878287"/>
            <a:ext cx="388043" cy="983401"/>
          </a:xfrm>
          <a:prstGeom prst="rect">
            <a:avLst/>
          </a:prstGeom>
        </p:spPr>
      </p:pic>
      <p:sp>
        <p:nvSpPr>
          <p:cNvPr id="55" name="矢印: 右 54">
            <a:extLst>
              <a:ext uri="{FF2B5EF4-FFF2-40B4-BE49-F238E27FC236}">
                <a16:creationId xmlns:a16="http://schemas.microsoft.com/office/drawing/2014/main" id="{1CF647B9-97DF-4CFD-BB31-CECF41C8A2D3}"/>
              </a:ext>
            </a:extLst>
          </p:cNvPr>
          <p:cNvSpPr/>
          <p:nvPr/>
        </p:nvSpPr>
        <p:spPr>
          <a:xfrm>
            <a:off x="9782695" y="4209031"/>
            <a:ext cx="279840" cy="2661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139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AF2FB12-539B-224F-94F6-C8E8EBBF12FB}"/>
              </a:ext>
            </a:extLst>
          </p:cNvPr>
          <p:cNvSpPr>
            <a:spLocks noGrp="1"/>
          </p:cNvSpPr>
          <p:nvPr>
            <p:ph type="title"/>
          </p:nvPr>
        </p:nvSpPr>
        <p:spPr>
          <a:xfrm>
            <a:off x="0" y="-59961"/>
            <a:ext cx="12192000" cy="662782"/>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a:bodyPr>
          <a:lstStyle/>
          <a:p>
            <a:r>
              <a:rPr kumimoji="1" lang="en-US" altLang="ja-JP" sz="2400" b="1" dirty="0">
                <a:latin typeface="ＭＳ Ｐゴシック" panose="020B0600070205080204" pitchFamily="50" charset="-128"/>
                <a:ea typeface="ＭＳ Ｐゴシック" panose="020B0600070205080204" pitchFamily="50" charset="-128"/>
              </a:rPr>
              <a:t>  </a:t>
            </a:r>
            <a:r>
              <a:rPr kumimoji="1" lang="ja-JP" altLang="en-US" sz="2400" b="1" dirty="0">
                <a:latin typeface="ＭＳ Ｐゴシック" panose="020B0600070205080204" pitchFamily="50" charset="-128"/>
                <a:ea typeface="ＭＳ Ｐゴシック" panose="020B0600070205080204" pitchFamily="50" charset="-128"/>
              </a:rPr>
              <a:t>　　　　　　　　　　</a:t>
            </a:r>
            <a:r>
              <a:rPr kumimoji="1" lang="ja-JP" altLang="en-US" sz="3200" b="1" dirty="0">
                <a:latin typeface="ＭＳ Ｐゴシック" panose="020B0600070205080204" pitchFamily="50" charset="-128"/>
                <a:ea typeface="ＭＳ Ｐゴシック" panose="020B0600070205080204" pitchFamily="50" charset="-128"/>
              </a:rPr>
              <a:t>　　　　　　　　　　　　</a:t>
            </a:r>
            <a:r>
              <a:rPr lang="ja-JP" altLang="en-US" sz="3200" b="1" dirty="0">
                <a:latin typeface="ＭＳ Ｐゴシック" panose="020B0600070205080204" pitchFamily="50" charset="-128"/>
                <a:ea typeface="ＭＳ Ｐゴシック" panose="020B0600070205080204" pitchFamily="50" charset="-128"/>
              </a:rPr>
              <a:t>最後に</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A8666DBA-8C82-604E-867A-1B5828A65634}"/>
              </a:ext>
            </a:extLst>
          </p:cNvPr>
          <p:cNvSpPr txBox="1"/>
          <p:nvPr/>
        </p:nvSpPr>
        <p:spPr>
          <a:xfrm>
            <a:off x="522514" y="2547257"/>
            <a:ext cx="4963885" cy="2031325"/>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このカードは常に携帯してください。</a:t>
            </a: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救急時や別の医療機関へ診察を受ける際は、このカードを提示してください。</a:t>
            </a: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dirty="0"/>
          </a:p>
          <a:p>
            <a:endParaRPr kumimoji="1" lang="ja-JP" altLang="en-US" dirty="0"/>
          </a:p>
        </p:txBody>
      </p:sp>
      <p:sp>
        <p:nvSpPr>
          <p:cNvPr id="7" name="テキスト ボックス 6">
            <a:extLst>
              <a:ext uri="{FF2B5EF4-FFF2-40B4-BE49-F238E27FC236}">
                <a16:creationId xmlns:a16="http://schemas.microsoft.com/office/drawing/2014/main" id="{32437784-2104-3A40-A818-887CA7CE076D}"/>
              </a:ext>
            </a:extLst>
          </p:cNvPr>
          <p:cNvSpPr txBox="1"/>
          <p:nvPr/>
        </p:nvSpPr>
        <p:spPr>
          <a:xfrm>
            <a:off x="6662056" y="2547257"/>
            <a:ext cx="4576355" cy="203132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MS Gothic" panose="020B0609070205080204" pitchFamily="49" charset="-128"/>
                <a:ea typeface="MS Gothic" panose="020B0609070205080204" pitchFamily="49" charset="-128"/>
              </a:rPr>
              <a:t>患者さん自身がお持ちの病気とは何ら関係はありません。</a:t>
            </a:r>
            <a:endParaRPr kumimoji="1"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kumimoji="1"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日常生活に支障はありません。</a:t>
            </a: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r>
              <a:rPr kumimoji="1" lang="ja-JP" altLang="en-US" dirty="0">
                <a:latin typeface="MS Gothic" panose="020B0609070205080204" pitchFamily="49" charset="-128"/>
                <a:ea typeface="MS Gothic" panose="020B0609070205080204" pitchFamily="49" charset="-128"/>
              </a:rPr>
              <a:t>ご家族に遺伝することはありません。</a:t>
            </a:r>
            <a:endParaRPr kumimoji="1" lang="en-US" altLang="ja-JP"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p:txBody>
      </p:sp>
      <p:sp>
        <p:nvSpPr>
          <p:cNvPr id="8" name="テキスト ボックス 7">
            <a:extLst>
              <a:ext uri="{FF2B5EF4-FFF2-40B4-BE49-F238E27FC236}">
                <a16:creationId xmlns:a16="http://schemas.microsoft.com/office/drawing/2014/main" id="{FADECE9F-8FEA-4041-8801-0ABC58A1F2AF}"/>
              </a:ext>
            </a:extLst>
          </p:cNvPr>
          <p:cNvSpPr txBox="1"/>
          <p:nvPr/>
        </p:nvSpPr>
        <p:spPr>
          <a:xfrm>
            <a:off x="2162539" y="1458506"/>
            <a:ext cx="1514020" cy="461665"/>
          </a:xfrm>
          <a:prstGeom prst="rect">
            <a:avLst/>
          </a:prstGeom>
          <a:noFill/>
        </p:spPr>
        <p:txBody>
          <a:bodyPr wrap="square" rtlCol="0">
            <a:spAutoFit/>
          </a:bodyPr>
          <a:lstStyle/>
          <a:p>
            <a:r>
              <a:rPr lang="ja-JP" altLang="en-US" sz="2400" b="1" dirty="0">
                <a:solidFill>
                  <a:srgbClr val="900E75"/>
                </a:solidFill>
              </a:rPr>
              <a:t>注意事項</a:t>
            </a:r>
            <a:endParaRPr kumimoji="1" lang="ja-JP" altLang="en-US" sz="2400" b="1" dirty="0">
              <a:solidFill>
                <a:srgbClr val="900E75"/>
              </a:solidFill>
            </a:endParaRPr>
          </a:p>
        </p:txBody>
      </p:sp>
      <p:sp>
        <p:nvSpPr>
          <p:cNvPr id="9" name="テキスト ボックス 8">
            <a:extLst>
              <a:ext uri="{FF2B5EF4-FFF2-40B4-BE49-F238E27FC236}">
                <a16:creationId xmlns:a16="http://schemas.microsoft.com/office/drawing/2014/main" id="{1342D73F-EE28-B041-A02C-7EAB2177A53B}"/>
              </a:ext>
            </a:extLst>
          </p:cNvPr>
          <p:cNvSpPr txBox="1"/>
          <p:nvPr/>
        </p:nvSpPr>
        <p:spPr>
          <a:xfrm>
            <a:off x="7481454" y="1349139"/>
            <a:ext cx="3103419" cy="646331"/>
          </a:xfrm>
          <a:prstGeom prst="rect">
            <a:avLst/>
          </a:prstGeom>
          <a:noFill/>
        </p:spPr>
        <p:txBody>
          <a:bodyPr wrap="square" rtlCol="0">
            <a:spAutoFit/>
          </a:bodyPr>
          <a:lstStyle/>
          <a:p>
            <a:r>
              <a:rPr kumimoji="1" lang="ja-JP" altLang="en-US" b="1" dirty="0">
                <a:solidFill>
                  <a:srgbClr val="900E75"/>
                </a:solidFill>
              </a:rPr>
              <a:t>輸血関連情報カードに記載されている情報について</a:t>
            </a:r>
          </a:p>
        </p:txBody>
      </p:sp>
    </p:spTree>
    <p:extLst>
      <p:ext uri="{BB962C8B-B14F-4D97-AF65-F5344CB8AC3E}">
        <p14:creationId xmlns:p14="http://schemas.microsoft.com/office/powerpoint/2010/main" val="19330295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962</Words>
  <Application>Microsoft Office PowerPoint</Application>
  <PresentationFormat>ワイド画面</PresentationFormat>
  <Paragraphs>92</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ＭＳ Ｐゴシック</vt:lpstr>
      <vt:lpstr>ＭＳ ゴシック</vt:lpstr>
      <vt:lpstr>ＭＳ ゴシック</vt:lpstr>
      <vt:lpstr>游ゴシック</vt:lpstr>
      <vt:lpstr>游ゴシック Light</vt:lpstr>
      <vt:lpstr>Arial</vt:lpstr>
      <vt:lpstr>Office テーマ</vt:lpstr>
      <vt:lpstr>輸血関連情報カードをご利用になる患者様へ</vt:lpstr>
      <vt:lpstr>PowerPoint プレゼンテーション</vt:lpstr>
      <vt:lpstr>PowerPoint プレゼンテーション</vt:lpstr>
      <vt:lpstr>  　　　　　　　　　　なぜ不規則抗体の情報が必要となるの？</vt:lpstr>
      <vt:lpstr>  　　　　　　　　　　なぜ不規則抗体の情報が必要となるの？</vt:lpstr>
      <vt:lpstr>  　　　　　　　　　　　　　　　　　　なぜ投薬歴が必要なの？？</vt:lpstr>
      <vt:lpstr>  　　　　　　　　　　　　　　　　　なぜ移植歴が必要なの？？</vt:lpstr>
      <vt:lpstr>PowerPoint プレゼンテーション</vt:lpstr>
      <vt:lpstr>  　　　　　　　　　　　　　　　　　　　　　　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又吉拓</dc:creator>
  <cp:lastModifiedBy>拓 又吉</cp:lastModifiedBy>
  <cp:revision>101</cp:revision>
  <cp:lastPrinted>2020-07-23T10:32:48Z</cp:lastPrinted>
  <dcterms:created xsi:type="dcterms:W3CDTF">2020-07-14T11:36:13Z</dcterms:created>
  <dcterms:modified xsi:type="dcterms:W3CDTF">2020-12-20T10:33:16Z</dcterms:modified>
</cp:coreProperties>
</file>